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handoutMasterIdLst>
    <p:handoutMasterId r:id="rId13"/>
  </p:handoutMasterIdLst>
  <p:sldIdLst>
    <p:sldId id="265" r:id="rId2"/>
    <p:sldId id="1397" r:id="rId3"/>
    <p:sldId id="1399" r:id="rId4"/>
    <p:sldId id="1400" r:id="rId5"/>
    <p:sldId id="1401" r:id="rId6"/>
    <p:sldId id="1402" r:id="rId7"/>
    <p:sldId id="1403" r:id="rId8"/>
    <p:sldId id="1404" r:id="rId9"/>
    <p:sldId id="1405" r:id="rId10"/>
    <p:sldId id="1406" r:id="rId11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524C8D-5A8B-43BF-97A9-361D6AE2569A}">
          <p14:sldIdLst>
            <p14:sldId id="265"/>
            <p14:sldId id="1397"/>
            <p14:sldId id="1399"/>
            <p14:sldId id="1400"/>
            <p14:sldId id="1401"/>
            <p14:sldId id="1402"/>
            <p14:sldId id="1403"/>
            <p14:sldId id="1404"/>
            <p14:sldId id="1405"/>
            <p14:sldId id="140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8">
          <p15:clr>
            <a:srgbClr val="A4A3A4"/>
          </p15:clr>
        </p15:guide>
        <p15:guide id="4" pos="6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мен Сингаевский" initials="СС" lastIdx="4" clrIdx="0"/>
  <p:cmAuthor id="2" name="Куколкина Алёна Андреевна" initials="КАА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8846"/>
    <a:srgbClr val="28BE8C"/>
    <a:srgbClr val="8064A2"/>
    <a:srgbClr val="AD9578"/>
    <a:srgbClr val="A3EBD3"/>
    <a:srgbClr val="B3A2C7"/>
    <a:srgbClr val="D2C5B6"/>
    <a:srgbClr val="E6B9B8"/>
    <a:srgbClr val="D5C8B9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5" autoAdjust="0"/>
    <p:restoredTop sz="99771" autoAdjust="0"/>
  </p:normalViewPr>
  <p:slideViewPr>
    <p:cSldViewPr snapToGrid="0">
      <p:cViewPr>
        <p:scale>
          <a:sx n="100" d="100"/>
          <a:sy n="100" d="100"/>
        </p:scale>
        <p:origin x="-732" y="-456"/>
      </p:cViewPr>
      <p:guideLst>
        <p:guide orient="horz" pos="2160"/>
        <p:guide orient="horz" pos="378"/>
        <p:guide pos="3840"/>
        <p:guide pos="6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9" y="30"/>
            <a:ext cx="4279230" cy="341297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47" y="30"/>
            <a:ext cx="4279230" cy="341297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r">
              <a:defRPr sz="1200"/>
            </a:lvl1pPr>
          </a:lstStyle>
          <a:p>
            <a:fld id="{256277C2-9C2C-4847-8C7B-6909C97CF5D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9" y="6456401"/>
            <a:ext cx="4279230" cy="341297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47" y="6456401"/>
            <a:ext cx="4279230" cy="341297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r">
              <a:defRPr sz="1200"/>
            </a:lvl1pPr>
          </a:lstStyle>
          <a:p>
            <a:fld id="{2980665C-8B97-46ED-9AEB-00C0F33C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6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8" y="1"/>
            <a:ext cx="4278154" cy="341064"/>
          </a:xfrm>
          <a:prstGeom prst="rect">
            <a:avLst/>
          </a:prstGeom>
        </p:spPr>
        <p:txBody>
          <a:bodyPr vert="horz" lIns="91328" tIns="45663" rIns="91328" bIns="456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53" y="1"/>
            <a:ext cx="4278154" cy="341064"/>
          </a:xfrm>
          <a:prstGeom prst="rect">
            <a:avLst/>
          </a:prstGeom>
        </p:spPr>
        <p:txBody>
          <a:bodyPr vert="horz" lIns="91328" tIns="45663" rIns="91328" bIns="45663" rtlCol="0"/>
          <a:lstStyle>
            <a:lvl1pPr algn="r">
              <a:defRPr sz="1200"/>
            </a:lvl1pPr>
          </a:lstStyle>
          <a:p>
            <a:fld id="{6D2AEFC0-010E-4D63-8ED1-45CDBC807421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8" tIns="45663" rIns="91328" bIns="456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415"/>
            <a:ext cx="7898130" cy="2676585"/>
          </a:xfrm>
          <a:prstGeom prst="rect">
            <a:avLst/>
          </a:prstGeom>
        </p:spPr>
        <p:txBody>
          <a:bodyPr vert="horz" lIns="91328" tIns="45663" rIns="91328" bIns="4566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8" y="6456643"/>
            <a:ext cx="4278154" cy="341063"/>
          </a:xfrm>
          <a:prstGeom prst="rect">
            <a:avLst/>
          </a:prstGeom>
        </p:spPr>
        <p:txBody>
          <a:bodyPr vert="horz" lIns="91328" tIns="45663" rIns="91328" bIns="456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53" y="6456643"/>
            <a:ext cx="4278154" cy="341063"/>
          </a:xfrm>
          <a:prstGeom prst="rect">
            <a:avLst/>
          </a:prstGeom>
        </p:spPr>
        <p:txBody>
          <a:bodyPr vert="horz" lIns="91328" tIns="45663" rIns="91328" bIns="45663" rtlCol="0" anchor="b"/>
          <a:lstStyle>
            <a:lvl1pPr algn="r">
              <a:defRPr sz="1200"/>
            </a:lvl1pPr>
          </a:lstStyle>
          <a:p>
            <a:fld id="{30EDB5DD-F196-44E9-83EF-AFAE366C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9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7CC98-A845-4F6F-929B-18CACBCC041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60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Снизить влияние </a:t>
            </a:r>
            <a:r>
              <a:rPr lang="ru-RU" dirty="0" err="1"/>
              <a:t>человекого</a:t>
            </a:r>
            <a:r>
              <a:rPr lang="ru-RU" dirty="0"/>
              <a:t> фактора 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DB5DD-F196-44E9-83EF-AFAE366C8AC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Снизить влияние </a:t>
            </a:r>
            <a:r>
              <a:rPr lang="ru-RU" dirty="0" err="1"/>
              <a:t>человекого</a:t>
            </a:r>
            <a:r>
              <a:rPr lang="ru-RU" dirty="0"/>
              <a:t> фактора 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DB5DD-F196-44E9-83EF-AFAE366C8AC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Снизить влияние </a:t>
            </a:r>
            <a:r>
              <a:rPr lang="ru-RU" dirty="0" err="1"/>
              <a:t>человекого</a:t>
            </a:r>
            <a:r>
              <a:rPr lang="ru-RU" dirty="0"/>
              <a:t> фактора 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DB5DD-F196-44E9-83EF-AFAE366C8AC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Снизить влияние </a:t>
            </a:r>
            <a:r>
              <a:rPr lang="ru-RU" dirty="0" err="1"/>
              <a:t>человекого</a:t>
            </a:r>
            <a:r>
              <a:rPr lang="ru-RU" dirty="0"/>
              <a:t> фактора 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DB5DD-F196-44E9-83EF-AFAE366C8AC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Снизить влияние </a:t>
            </a:r>
            <a:r>
              <a:rPr lang="ru-RU" dirty="0" err="1"/>
              <a:t>человекого</a:t>
            </a:r>
            <a:r>
              <a:rPr lang="ru-RU" dirty="0"/>
              <a:t> фактора 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DB5DD-F196-44E9-83EF-AFAE366C8AC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Снизить влияние </a:t>
            </a:r>
            <a:r>
              <a:rPr lang="ru-RU" dirty="0" err="1"/>
              <a:t>человекого</a:t>
            </a:r>
            <a:r>
              <a:rPr lang="ru-RU" dirty="0"/>
              <a:t> фактора 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DB5DD-F196-44E9-83EF-AFAE366C8AC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Снизить влияние </a:t>
            </a:r>
            <a:r>
              <a:rPr lang="ru-RU" dirty="0" err="1"/>
              <a:t>человекого</a:t>
            </a:r>
            <a:r>
              <a:rPr lang="ru-RU" dirty="0"/>
              <a:t> фактора 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DB5DD-F196-44E9-83EF-AFAE366C8AC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4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Снизить влияние </a:t>
            </a:r>
            <a:r>
              <a:rPr lang="ru-RU" dirty="0" err="1"/>
              <a:t>человекого</a:t>
            </a:r>
            <a:r>
              <a:rPr lang="ru-RU" dirty="0"/>
              <a:t> фактора 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DB5DD-F196-44E9-83EF-AFAE366C8AC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30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6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5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9.bin"/><Relationship Id="rId17" Type="http://schemas.openxmlformats.org/officeDocument/2006/relationships/oleObject" Target="../embeddings/oleObject4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43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42.bin"/><Relationship Id="rId10" Type="http://schemas.openxmlformats.org/officeDocument/2006/relationships/oleObject" Target="../embeddings/oleObject37.bin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4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7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1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7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13773647"/>
              </p:ext>
            </p:extLst>
          </p:nvPr>
        </p:nvGraphicFramePr>
        <p:xfrm>
          <a:off x="225425" y="0"/>
          <a:ext cx="406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4" r:id="rId3" imgW="1850040" imgH="2475360" progId="">
                  <p:embed/>
                </p:oleObj>
              </mc:Choice>
              <mc:Fallback>
                <p:oleObj r:id="rId3" imgW="1850040" imgH="2475360" progId="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0"/>
                        <a:ext cx="406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05530512"/>
              </p:ext>
            </p:extLst>
          </p:nvPr>
        </p:nvGraphicFramePr>
        <p:xfrm>
          <a:off x="225425" y="446088"/>
          <a:ext cx="406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5" r:id="rId5" imgW="1850040" imgH="2475360" progId="">
                  <p:embed/>
                </p:oleObj>
              </mc:Choice>
              <mc:Fallback>
                <p:oleObj r:id="rId5" imgW="1850040" imgH="2475360" progId="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446088"/>
                        <a:ext cx="406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49482100"/>
              </p:ext>
            </p:extLst>
          </p:nvPr>
        </p:nvGraphicFramePr>
        <p:xfrm>
          <a:off x="225425" y="893763"/>
          <a:ext cx="406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6" r:id="rId6" imgW="1850040" imgH="2475360" progId="">
                  <p:embed/>
                </p:oleObj>
              </mc:Choice>
              <mc:Fallback>
                <p:oleObj r:id="rId6" imgW="1850040" imgH="2475360" progId="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893763"/>
                        <a:ext cx="4064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02598162"/>
              </p:ext>
            </p:extLst>
          </p:nvPr>
        </p:nvGraphicFramePr>
        <p:xfrm>
          <a:off x="225425" y="1339850"/>
          <a:ext cx="406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7" r:id="rId7" imgW="1850040" imgH="2475360" progId="">
                  <p:embed/>
                </p:oleObj>
              </mc:Choice>
              <mc:Fallback>
                <p:oleObj r:id="rId7" imgW="1850040" imgH="2475360" progId="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339850"/>
                        <a:ext cx="406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36200324"/>
              </p:ext>
            </p:extLst>
          </p:nvPr>
        </p:nvGraphicFramePr>
        <p:xfrm>
          <a:off x="225425" y="1817688"/>
          <a:ext cx="406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8" r:id="rId8" imgW="1850040" imgH="2475360" progId="">
                  <p:embed/>
                </p:oleObj>
              </mc:Choice>
              <mc:Fallback>
                <p:oleObj r:id="rId8" imgW="1850040" imgH="2475360" progId="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817688"/>
                        <a:ext cx="406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25198799"/>
              </p:ext>
            </p:extLst>
          </p:nvPr>
        </p:nvGraphicFramePr>
        <p:xfrm>
          <a:off x="225425" y="2263775"/>
          <a:ext cx="406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9" r:id="rId9" imgW="1850040" imgH="2475360" progId="">
                  <p:embed/>
                </p:oleObj>
              </mc:Choice>
              <mc:Fallback>
                <p:oleObj r:id="rId9" imgW="1850040" imgH="2475360" progId="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2263775"/>
                        <a:ext cx="406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17966028"/>
              </p:ext>
            </p:extLst>
          </p:nvPr>
        </p:nvGraphicFramePr>
        <p:xfrm>
          <a:off x="225425" y="2711450"/>
          <a:ext cx="4064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0" r:id="rId10" imgW="1850040" imgH="2475360" progId="">
                  <p:embed/>
                </p:oleObj>
              </mc:Choice>
              <mc:Fallback>
                <p:oleObj r:id="rId10" imgW="1850040" imgH="2475360" progId="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2711450"/>
                        <a:ext cx="4064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34455540"/>
              </p:ext>
            </p:extLst>
          </p:nvPr>
        </p:nvGraphicFramePr>
        <p:xfrm>
          <a:off x="225425" y="3157538"/>
          <a:ext cx="406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1" r:id="rId11" imgW="1850040" imgH="2475360" progId="">
                  <p:embed/>
                </p:oleObj>
              </mc:Choice>
              <mc:Fallback>
                <p:oleObj r:id="rId11" imgW="1850040" imgH="2475360" progId="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3157538"/>
                        <a:ext cx="406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22543895"/>
              </p:ext>
            </p:extLst>
          </p:nvPr>
        </p:nvGraphicFramePr>
        <p:xfrm>
          <a:off x="225425" y="3605213"/>
          <a:ext cx="406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2" r:id="rId12" imgW="1850040" imgH="2475360" progId="">
                  <p:embed/>
                </p:oleObj>
              </mc:Choice>
              <mc:Fallback>
                <p:oleObj r:id="rId12" imgW="1850040" imgH="2475360" progId="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3605213"/>
                        <a:ext cx="4064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02939335"/>
              </p:ext>
            </p:extLst>
          </p:nvPr>
        </p:nvGraphicFramePr>
        <p:xfrm>
          <a:off x="225425" y="4051300"/>
          <a:ext cx="406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3" r:id="rId13" imgW="1850040" imgH="2475360" progId="">
                  <p:embed/>
                </p:oleObj>
              </mc:Choice>
              <mc:Fallback>
                <p:oleObj r:id="rId13" imgW="1850040" imgH="2475360" progId="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4051300"/>
                        <a:ext cx="406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7955288"/>
              </p:ext>
            </p:extLst>
          </p:nvPr>
        </p:nvGraphicFramePr>
        <p:xfrm>
          <a:off x="225425" y="4497388"/>
          <a:ext cx="406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4" r:id="rId14" imgW="1850040" imgH="2475360" progId="">
                  <p:embed/>
                </p:oleObj>
              </mc:Choice>
              <mc:Fallback>
                <p:oleObj r:id="rId14" imgW="1850040" imgH="2475360" progId="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4497388"/>
                        <a:ext cx="406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06815648"/>
              </p:ext>
            </p:extLst>
          </p:nvPr>
        </p:nvGraphicFramePr>
        <p:xfrm>
          <a:off x="225425" y="4945063"/>
          <a:ext cx="406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5" r:id="rId15" imgW="1850040" imgH="2475360" progId="">
                  <p:embed/>
                </p:oleObj>
              </mc:Choice>
              <mc:Fallback>
                <p:oleObj r:id="rId15" imgW="1850040" imgH="2475360" progId="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4945063"/>
                        <a:ext cx="4064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32028438"/>
              </p:ext>
            </p:extLst>
          </p:nvPr>
        </p:nvGraphicFramePr>
        <p:xfrm>
          <a:off x="225425" y="5435600"/>
          <a:ext cx="4064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6" r:id="rId16" imgW="1850040" imgH="2475360" progId="">
                  <p:embed/>
                </p:oleObj>
              </mc:Choice>
              <mc:Fallback>
                <p:oleObj r:id="rId16" imgW="1850040" imgH="2475360" progId="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5435600"/>
                        <a:ext cx="4064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05237358"/>
              </p:ext>
            </p:extLst>
          </p:nvPr>
        </p:nvGraphicFramePr>
        <p:xfrm>
          <a:off x="225425" y="5881688"/>
          <a:ext cx="406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7" r:id="rId17" imgW="1850040" imgH="2475360" progId="">
                  <p:embed/>
                </p:oleObj>
              </mc:Choice>
              <mc:Fallback>
                <p:oleObj r:id="rId17" imgW="1850040" imgH="2475360" progId="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5881688"/>
                        <a:ext cx="406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63172356"/>
              </p:ext>
            </p:extLst>
          </p:nvPr>
        </p:nvGraphicFramePr>
        <p:xfrm>
          <a:off x="225425" y="6327775"/>
          <a:ext cx="406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8" r:id="rId18" imgW="1850040" imgH="2475360" progId="">
                  <p:embed/>
                </p:oleObj>
              </mc:Choice>
              <mc:Fallback>
                <p:oleObj r:id="rId18" imgW="1850040" imgH="2475360" progId="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6327775"/>
                        <a:ext cx="406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34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117807" y="6280938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0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0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24918" y="0"/>
            <a:ext cx="406400" cy="6858000"/>
            <a:chOff x="1506833" y="0"/>
            <a:chExt cx="406400" cy="6858000"/>
          </a:xfrm>
        </p:grpSpPr>
        <p:graphicFrame>
          <p:nvGraphicFramePr>
            <p:cNvPr id="2" name="Объект 1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1113773647"/>
                </p:ext>
              </p:extLst>
            </p:nvPr>
          </p:nvGraphicFramePr>
          <p:xfrm>
            <a:off x="1506833" y="0"/>
            <a:ext cx="4064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8" r:id="rId3" imgW="1850040" imgH="2475360" progId="">
                    <p:embed/>
                  </p:oleObj>
                </mc:Choice>
                <mc:Fallback>
                  <p:oleObj r:id="rId3" imgW="1850040" imgH="2475360" progId="">
                    <p:embed/>
                    <p:pic>
                      <p:nvPicPr>
                        <p:cNvPr id="0" name="Объект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833" y="0"/>
                          <a:ext cx="406400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Объект 3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2005530512"/>
                </p:ext>
              </p:extLst>
            </p:nvPr>
          </p:nvGraphicFramePr>
          <p:xfrm>
            <a:off x="1506833" y="446088"/>
            <a:ext cx="4064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9" r:id="rId5" imgW="1850040" imgH="2475360" progId="">
                    <p:embed/>
                  </p:oleObj>
                </mc:Choice>
                <mc:Fallback>
                  <p:oleObj r:id="rId5" imgW="1850040" imgH="2475360" progId="">
                    <p:embed/>
                    <p:pic>
                      <p:nvPicPr>
                        <p:cNvPr id="0" name="Объект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833" y="446088"/>
                          <a:ext cx="406400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Объект 5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1449482100"/>
                </p:ext>
              </p:extLst>
            </p:nvPr>
          </p:nvGraphicFramePr>
          <p:xfrm>
            <a:off x="1506833" y="893763"/>
            <a:ext cx="406400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40" r:id="rId6" imgW="1850040" imgH="2475360" progId="">
                    <p:embed/>
                  </p:oleObj>
                </mc:Choice>
                <mc:Fallback>
                  <p:oleObj r:id="rId6" imgW="1850040" imgH="2475360" progId="">
                    <p:embed/>
                    <p:pic>
                      <p:nvPicPr>
                        <p:cNvPr id="0" name="Объект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833" y="893763"/>
                          <a:ext cx="406400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Объект 6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902598162"/>
                </p:ext>
              </p:extLst>
            </p:nvPr>
          </p:nvGraphicFramePr>
          <p:xfrm>
            <a:off x="1506833" y="1339850"/>
            <a:ext cx="4064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41" r:id="rId7" imgW="1850040" imgH="2475360" progId="">
                    <p:embed/>
                  </p:oleObj>
                </mc:Choice>
                <mc:Fallback>
                  <p:oleObj r:id="rId7" imgW="1850040" imgH="2475360" progId="">
                    <p:embed/>
                    <p:pic>
                      <p:nvPicPr>
                        <p:cNvPr id="0" name="Объект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833" y="1339850"/>
                          <a:ext cx="406400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Объект 7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1236200324"/>
                </p:ext>
              </p:extLst>
            </p:nvPr>
          </p:nvGraphicFramePr>
          <p:xfrm>
            <a:off x="1506833" y="1817688"/>
            <a:ext cx="4064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42" r:id="rId8" imgW="1850040" imgH="2475360" progId="">
                    <p:embed/>
                  </p:oleObj>
                </mc:Choice>
                <mc:Fallback>
                  <p:oleObj r:id="rId8" imgW="1850040" imgH="2475360" progId="">
                    <p:embed/>
                    <p:pic>
                      <p:nvPicPr>
                        <p:cNvPr id="0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833" y="1817688"/>
                          <a:ext cx="406400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4225198799"/>
                </p:ext>
              </p:extLst>
            </p:nvPr>
          </p:nvGraphicFramePr>
          <p:xfrm>
            <a:off x="1506833" y="2263775"/>
            <a:ext cx="4064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43" r:id="rId9" imgW="1850040" imgH="2475360" progId="">
                    <p:embed/>
                  </p:oleObj>
                </mc:Choice>
                <mc:Fallback>
                  <p:oleObj r:id="rId9" imgW="1850040" imgH="2475360" progId="">
                    <p:embed/>
                    <p:pic>
                      <p:nvPicPr>
                        <p:cNvPr id="0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833" y="2263775"/>
                          <a:ext cx="406400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917966028"/>
                </p:ext>
              </p:extLst>
            </p:nvPr>
          </p:nvGraphicFramePr>
          <p:xfrm>
            <a:off x="1506833" y="2711450"/>
            <a:ext cx="406400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44" r:id="rId10" imgW="1850040" imgH="2475360" progId="">
                    <p:embed/>
                  </p:oleObj>
                </mc:Choice>
                <mc:Fallback>
                  <p:oleObj r:id="rId10" imgW="1850040" imgH="2475360" progId="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833" y="2711450"/>
                          <a:ext cx="406400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434455540"/>
                </p:ext>
              </p:extLst>
            </p:nvPr>
          </p:nvGraphicFramePr>
          <p:xfrm>
            <a:off x="1506833" y="3157538"/>
            <a:ext cx="4064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45" r:id="rId11" imgW="1850040" imgH="2475360" progId="">
                    <p:embed/>
                  </p:oleObj>
                </mc:Choice>
                <mc:Fallback>
                  <p:oleObj r:id="rId11" imgW="1850040" imgH="2475360" progId="">
                    <p:embed/>
                    <p:pic>
                      <p:nvPicPr>
                        <p:cNvPr id="0" name="Объект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833" y="3157538"/>
                          <a:ext cx="406400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522543895"/>
                </p:ext>
              </p:extLst>
            </p:nvPr>
          </p:nvGraphicFramePr>
          <p:xfrm>
            <a:off x="1506833" y="3605213"/>
            <a:ext cx="406400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46" r:id="rId12" imgW="1850040" imgH="2475360" progId="">
                    <p:embed/>
                  </p:oleObj>
                </mc:Choice>
                <mc:Fallback>
                  <p:oleObj r:id="rId12" imgW="1850040" imgH="2475360" progId="">
                    <p:embed/>
                    <p:pic>
                      <p:nvPicPr>
                        <p:cNvPr id="0" name="Объект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833" y="3605213"/>
                          <a:ext cx="406400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3502939335"/>
                </p:ext>
              </p:extLst>
            </p:nvPr>
          </p:nvGraphicFramePr>
          <p:xfrm>
            <a:off x="1506833" y="4051300"/>
            <a:ext cx="4064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47" r:id="rId13" imgW="1850040" imgH="2475360" progId="">
                    <p:embed/>
                  </p:oleObj>
                </mc:Choice>
                <mc:Fallback>
                  <p:oleObj r:id="rId13" imgW="1850040" imgH="2475360" progId="">
                    <p:embed/>
                    <p:pic>
                      <p:nvPicPr>
                        <p:cNvPr id="0" name="Объект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833" y="4051300"/>
                          <a:ext cx="406400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2077955288"/>
                </p:ext>
              </p:extLst>
            </p:nvPr>
          </p:nvGraphicFramePr>
          <p:xfrm>
            <a:off x="1506833" y="4497388"/>
            <a:ext cx="4064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48" r:id="rId14" imgW="1850040" imgH="2475360" progId="">
                    <p:embed/>
                  </p:oleObj>
                </mc:Choice>
                <mc:Fallback>
                  <p:oleObj r:id="rId14" imgW="1850040" imgH="2475360" progId="">
                    <p:embed/>
                    <p:pic>
                      <p:nvPicPr>
                        <p:cNvPr id="0" name="Объект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833" y="4497388"/>
                          <a:ext cx="406400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3706815648"/>
                </p:ext>
              </p:extLst>
            </p:nvPr>
          </p:nvGraphicFramePr>
          <p:xfrm>
            <a:off x="1506833" y="4945063"/>
            <a:ext cx="406400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49" r:id="rId15" imgW="1850040" imgH="2475360" progId="">
                    <p:embed/>
                  </p:oleObj>
                </mc:Choice>
                <mc:Fallback>
                  <p:oleObj r:id="rId15" imgW="1850040" imgH="2475360" progId="">
                    <p:embed/>
                    <p:pic>
                      <p:nvPicPr>
                        <p:cNvPr id="0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833" y="4945063"/>
                          <a:ext cx="406400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3832028438"/>
                </p:ext>
              </p:extLst>
            </p:nvPr>
          </p:nvGraphicFramePr>
          <p:xfrm>
            <a:off x="1506833" y="5435600"/>
            <a:ext cx="406400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50" r:id="rId16" imgW="1850040" imgH="2475360" progId="">
                    <p:embed/>
                  </p:oleObj>
                </mc:Choice>
                <mc:Fallback>
                  <p:oleObj r:id="rId16" imgW="1850040" imgH="2475360" progId="">
                    <p:embed/>
                    <p:pic>
                      <p:nvPicPr>
                        <p:cNvPr id="0" name="Объект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833" y="5435600"/>
                          <a:ext cx="406400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2405237358"/>
                </p:ext>
              </p:extLst>
            </p:nvPr>
          </p:nvGraphicFramePr>
          <p:xfrm>
            <a:off x="1506833" y="5881688"/>
            <a:ext cx="4064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51" r:id="rId17" imgW="1850040" imgH="2475360" progId="">
                    <p:embed/>
                  </p:oleObj>
                </mc:Choice>
                <mc:Fallback>
                  <p:oleObj r:id="rId17" imgW="1850040" imgH="2475360" progId="">
                    <p:embed/>
                    <p:pic>
                      <p:nvPicPr>
                        <p:cNvPr id="0" name="Объект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833" y="5881688"/>
                          <a:ext cx="406400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1963172356"/>
                </p:ext>
              </p:extLst>
            </p:nvPr>
          </p:nvGraphicFramePr>
          <p:xfrm>
            <a:off x="1506833" y="6327775"/>
            <a:ext cx="4064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52" r:id="rId18" imgW="1850040" imgH="2475360" progId="">
                    <p:embed/>
                  </p:oleObj>
                </mc:Choice>
                <mc:Fallback>
                  <p:oleObj r:id="rId18" imgW="1850040" imgH="2475360" progId="">
                    <p:embed/>
                    <p:pic>
                      <p:nvPicPr>
                        <p:cNvPr id="0" name="Объект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833" y="6327775"/>
                          <a:ext cx="406400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object 4"/>
          <p:cNvPicPr/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1260960" y="181023"/>
            <a:ext cx="631139" cy="62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3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406498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/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21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22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/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23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/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24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/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25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26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/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27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28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/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29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30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31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/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32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33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34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35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/>
        </p:nvGraphicFramePr>
        <p:xfrm>
          <a:off x="11277600" y="6052822"/>
          <a:ext cx="90578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6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0" y="6052822"/>
                        <a:ext cx="905782" cy="774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464847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115888"/>
          </a:xfrm>
          <a:prstGeom prst="rect">
            <a:avLst/>
          </a:prstGeom>
          <a:solidFill>
            <a:srgbClr val="36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flipV="1">
            <a:off x="9191625" y="-3175"/>
            <a:ext cx="3000375" cy="119063"/>
          </a:xfrm>
          <a:prstGeom prst="rect">
            <a:avLst/>
          </a:prstGeom>
          <a:solidFill>
            <a:srgbClr val="17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 flipV="1">
            <a:off x="11784013" y="-3175"/>
            <a:ext cx="407987" cy="119063"/>
          </a:xfrm>
          <a:prstGeom prst="rect">
            <a:avLst/>
          </a:prstGeom>
          <a:solidFill>
            <a:srgbClr val="138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" name="Группа 8"/>
          <p:cNvGrpSpPr>
            <a:grpSpLocks/>
          </p:cNvGrpSpPr>
          <p:nvPr userDrawn="1"/>
        </p:nvGrpSpPr>
        <p:grpSpPr bwMode="auto">
          <a:xfrm>
            <a:off x="9191625" y="304800"/>
            <a:ext cx="3425825" cy="431800"/>
            <a:chOff x="9192344" y="304943"/>
            <a:chExt cx="3425606" cy="430887"/>
          </a:xfrm>
        </p:grpSpPr>
        <p:pic>
          <p:nvPicPr>
            <p:cNvPr id="10" name="Picture 31" descr="ÐÐ°ÑÑÐ¸Ð½ÐºÐ¸ Ð¿Ð¾ Ð·Ð°Ð¿ÑÐ¾ÑÑ Ð³ÐµÑÐ± ÑÐ°ÑÐ°ÑÑÑÐ°Ð½Ð°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2344" y="334189"/>
              <a:ext cx="401641" cy="40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9606656" y="304943"/>
              <a:ext cx="30112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en-US" sz="1100" b="1" dirty="0">
                  <a:solidFill>
                    <a:srgbClr val="363A4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МИНИСТЕРСТВО ФИНАНСОВ </a:t>
              </a:r>
            </a:p>
            <a:p>
              <a:r>
                <a:rPr lang="ru-RU" altLang="en-US" sz="1100" b="1" dirty="0">
                  <a:solidFill>
                    <a:srgbClr val="363A4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РЕСПУБЛИКИ ТАТАРСТАН</a:t>
              </a:r>
              <a:endParaRPr lang="en-US" altLang="en-US" sz="1100" b="1" dirty="0">
                <a:solidFill>
                  <a:srgbClr val="363A48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4562475"/>
            <a:ext cx="57372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45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22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8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1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2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6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4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6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goszakupki.tatarstan.ru/sistema-elektronnih-schetov-faktur.htm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hyperlink" Target="https://www.youtube.com/watch?v=npM4dueCmJc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10" Type="http://schemas.openxmlformats.org/officeDocument/2006/relationships/image" Target="../media/image29.e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4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/>
        </p:nvSpPr>
        <p:spPr>
          <a:xfrm>
            <a:off x="1015871" y="1861997"/>
            <a:ext cx="10759133" cy="1567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3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xmlns="" id="{C599E314-8F40-4F7F-A6C3-7E68F98962CF}"/>
              </a:ext>
            </a:extLst>
          </p:cNvPr>
          <p:cNvSpPr txBox="1">
            <a:spLocks/>
          </p:cNvSpPr>
          <p:nvPr/>
        </p:nvSpPr>
        <p:spPr>
          <a:xfrm>
            <a:off x="885228" y="1861996"/>
            <a:ext cx="11153393" cy="2873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контрактов,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обмене первичными документами</a:t>
            </a:r>
          </a:p>
          <a:p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электронном </a:t>
            </a: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с единственными поставщиками (естественными монополиями)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6333" y="189234"/>
            <a:ext cx="1142288" cy="1134714"/>
          </a:xfrm>
          <a:prstGeom prst="rect">
            <a:avLst/>
          </a:prstGeom>
        </p:spPr>
      </p:pic>
      <p:sp>
        <p:nvSpPr>
          <p:cNvPr id="7" name="Текст 1"/>
          <p:cNvSpPr txBox="1">
            <a:spLocks/>
          </p:cNvSpPr>
          <p:nvPr/>
        </p:nvSpPr>
        <p:spPr>
          <a:xfrm>
            <a:off x="908222" y="5536374"/>
            <a:ext cx="5630801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председателя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комитета Республики Татарстан по закупкам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И.Г. Багаутдинов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П РФ от 25.05.2017 г. №634">
            <a:extLst>
              <a:ext uri="{FF2B5EF4-FFF2-40B4-BE49-F238E27FC236}">
                <a16:creationId xmlns:a16="http://schemas.microsoft.com/office/drawing/2014/main" xmlns="" id="{F6637814-7406-4936-8485-1C0C026B2025}"/>
              </a:ext>
            </a:extLst>
          </p:cNvPr>
          <p:cNvSpPr txBox="1"/>
          <p:nvPr/>
        </p:nvSpPr>
        <p:spPr>
          <a:xfrm>
            <a:off x="9173063" y="6234023"/>
            <a:ext cx="1603960" cy="216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Aft>
                <a:spcPts val="300"/>
              </a:spcAft>
              <a:defRPr sz="1100" b="1" cap="none" spc="-36">
                <a:solidFill>
                  <a:srgbClr val="5B5A5F"/>
                </a:solidFill>
                <a:latin typeface="DejaVu Sans"/>
                <a:ea typeface="AkzidenzGroteskPro-BoldEx"/>
                <a:cs typeface="Times New Roman" panose="02020603050405020304" pitchFamily="18" charset="0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sz="1400" b="0" dirty="0" smtClean="0">
                <a:solidFill>
                  <a:schemeClr val="bg1">
                    <a:lumMod val="50000"/>
                  </a:schemeClr>
                </a:solidFill>
              </a:rPr>
              <a:t>26.10.2022</a:t>
            </a:r>
            <a:r>
              <a:rPr lang="ru-RU" sz="1400" b="0" i="1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075540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912BC49-93F6-9A4C-8E17-DA3157B40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311" y="335660"/>
            <a:ext cx="10320584" cy="1166569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</a:rPr>
              <a:t>Свод информации от заказчиков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</a:rPr>
              <a:t>Информация </a:t>
            </a:r>
            <a:r>
              <a:rPr lang="ru-RU" sz="2400" dirty="0">
                <a:latin typeface="Arial" panose="020B0604020202020204" pitchFamily="34" charset="0"/>
              </a:rPr>
              <a:t>об используемых системах единственными поставщиками</a:t>
            </a:r>
          </a:p>
        </p:txBody>
      </p:sp>
      <p:pic>
        <p:nvPicPr>
          <p:cNvPr id="8" name="Picture 4" descr="C:\Users\bagautdinov.i\Pictures\2022-09-17 at 11-26-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36865"/>
            <a:ext cx="1619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bagautdinov.i\Pictures\2022-09-17 at 11-27-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0" y="165440"/>
            <a:ext cx="9048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C:\Users\bagautdinov.i\Pictures\2022-10-26 at 12-02-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26" y="2039938"/>
            <a:ext cx="10275887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2833" y="1373971"/>
            <a:ext cx="942887" cy="27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80" b="1" dirty="0">
                <a:latin typeface="Arial" panose="020B0604020202020204" pitchFamily="34" charset="0"/>
                <a:cs typeface="Arial" panose="020B0604020202020204" pitchFamily="34" charset="0"/>
              </a:rPr>
              <a:t>На бумаге</a:t>
            </a:r>
          </a:p>
        </p:txBody>
      </p:sp>
      <p:sp>
        <p:nvSpPr>
          <p:cNvPr id="2" name="Стрелка углом 1"/>
          <p:cNvSpPr/>
          <p:nvPr/>
        </p:nvSpPr>
        <p:spPr>
          <a:xfrm>
            <a:off x="2332141" y="1834006"/>
            <a:ext cx="700991" cy="314525"/>
          </a:xfrm>
          <a:prstGeom prst="bentArrow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1847" y="3171939"/>
            <a:ext cx="809837" cy="27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80" dirty="0"/>
              <a:t>Заказчик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2995" y="3102500"/>
            <a:ext cx="1047082" cy="27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80" dirty="0">
                <a:latin typeface="Arial" panose="020B0604020202020204" pitchFamily="34" charset="0"/>
                <a:cs typeface="Arial" panose="020B0604020202020204" pitchFamily="34" charset="0"/>
              </a:rPr>
              <a:t>Подписание</a:t>
            </a:r>
          </a:p>
        </p:txBody>
      </p:sp>
      <p:sp>
        <p:nvSpPr>
          <p:cNvPr id="55" name="Стрелка углом 54"/>
          <p:cNvSpPr/>
          <p:nvPr/>
        </p:nvSpPr>
        <p:spPr>
          <a:xfrm flipV="1">
            <a:off x="2313734" y="3436644"/>
            <a:ext cx="3137587" cy="355335"/>
          </a:xfrm>
          <a:prstGeom prst="bentArrow">
            <a:avLst>
              <a:gd name="adj1" fmla="val 25000"/>
              <a:gd name="adj2" fmla="val 26180"/>
              <a:gd name="adj3" fmla="val 25000"/>
              <a:gd name="adj4" fmla="val 43750"/>
            </a:avLst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5241" y="2193633"/>
            <a:ext cx="1244251" cy="455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80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</a:t>
            </a:r>
          </a:p>
          <a:p>
            <a:pPr algn="ctr"/>
            <a:endParaRPr lang="ru-RU" sz="11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67237" y="1812948"/>
            <a:ext cx="576653" cy="17832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53322" y="2237465"/>
            <a:ext cx="1184940" cy="27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8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</a:t>
            </a:r>
          </a:p>
        </p:txBody>
      </p:sp>
      <p:sp>
        <p:nvSpPr>
          <p:cNvPr id="15" name="Стрелка углом 14"/>
          <p:cNvSpPr/>
          <p:nvPr/>
        </p:nvSpPr>
        <p:spPr>
          <a:xfrm rot="5400000">
            <a:off x="9062335" y="1543792"/>
            <a:ext cx="349510" cy="1023852"/>
          </a:xfrm>
          <a:prstGeom prst="bentArrow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0" dirty="0">
              <a:solidFill>
                <a:schemeClr val="tx1"/>
              </a:solidFill>
            </a:endParaRPr>
          </a:p>
        </p:txBody>
      </p:sp>
      <p:pic>
        <p:nvPicPr>
          <p:cNvPr id="2056" name="Picture 8" descr="https://www.pngitem.com/pimgs/m/517-5172025_icon-of-paper-with-a-check-mark-pap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46" b="99377" l="311" r="98137">
                        <a14:foregroundMark x1="30435" y1="23676" x2="30435" y2="23676"/>
                        <a14:foregroundMark x1="87267" y1="58879" x2="87267" y2="58879"/>
                        <a14:foregroundMark x1="83540" y1="7477" x2="83540" y2="7477"/>
                        <a14:foregroundMark x1="69255" y1="22430" x2="69255" y2="22430"/>
                        <a14:foregroundMark x1="72981" y1="32087" x2="72981" y2="32087"/>
                        <a14:foregroundMark x1="70497" y1="40810" x2="70497" y2="40810"/>
                        <a14:foregroundMark x1="71118" y1="50156" x2="71118" y2="50156"/>
                        <a14:foregroundMark x1="63665" y1="60748" x2="63665" y2="60748"/>
                        <a14:foregroundMark x1="57764" y1="70405" x2="57764" y2="70405"/>
                        <a14:foregroundMark x1="77950" y1="87227" x2="77950" y2="87227"/>
                        <a14:foregroundMark x1="26087" y1="85981" x2="26087" y2="8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617" y="2516775"/>
            <a:ext cx="473841" cy="47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Стрелка вправо 61"/>
          <p:cNvSpPr/>
          <p:nvPr/>
        </p:nvSpPr>
        <p:spPr>
          <a:xfrm>
            <a:off x="5574476" y="1837251"/>
            <a:ext cx="740628" cy="17348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0" dirty="0">
              <a:solidFill>
                <a:schemeClr val="tx1"/>
              </a:solidFill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7120974" y="1843889"/>
            <a:ext cx="740628" cy="17348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0466" y="2242760"/>
            <a:ext cx="989373" cy="45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ru-RU" sz="1180" dirty="0">
                <a:latin typeface="Arial" panose="020B0604020202020204" pitchFamily="34" charset="0"/>
                <a:cs typeface="Arial" panose="020B0604020202020204" pitchFamily="34" charset="0"/>
              </a:rPr>
              <a:t>Курьерская</a:t>
            </a:r>
          </a:p>
          <a:p>
            <a:pPr algn="ctr"/>
            <a:r>
              <a:rPr lang="ru-RU" sz="1180" dirty="0">
                <a:latin typeface="Arial" panose="020B0604020202020204" pitchFamily="34" charset="0"/>
                <a:cs typeface="Arial" panose="020B0604020202020204" pitchFamily="34" charset="0"/>
              </a:rPr>
              <a:t>доставка</a:t>
            </a:r>
          </a:p>
        </p:txBody>
      </p:sp>
      <p:sp>
        <p:nvSpPr>
          <p:cNvPr id="67" name="Стрелка углом 66"/>
          <p:cNvSpPr/>
          <p:nvPr/>
        </p:nvSpPr>
        <p:spPr>
          <a:xfrm rot="5400000" flipH="1">
            <a:off x="7909905" y="1898000"/>
            <a:ext cx="322985" cy="3355234"/>
          </a:xfrm>
          <a:prstGeom prst="bentArrow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0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035197" y="2082618"/>
            <a:ext cx="1304908" cy="334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74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14-20 суток</a:t>
            </a:r>
            <a:endParaRPr lang="ru-RU" sz="1574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220874" y="3901075"/>
            <a:ext cx="838691" cy="334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74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</a:t>
            </a:r>
            <a:endParaRPr lang="ru-RU" sz="1574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474899" y="4245256"/>
            <a:ext cx="71759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 smtClean="0"/>
              <a:t>Система электронного документооборота в сфере закупок Республики Татарстан (СЭДО) </a:t>
            </a:r>
            <a:r>
              <a:rPr lang="en-US" sz="1600" b="1" dirty="0" smtClean="0">
                <a:solidFill>
                  <a:schemeClr val="accent1"/>
                </a:solidFill>
              </a:rPr>
              <a:t>sedogkz.zakupki.tatar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7" b="98565" l="2137" r="100000">
                        <a14:foregroundMark x1="55556" y1="33971" x2="55556" y2="33971"/>
                        <a14:foregroundMark x1="35897" y1="36842" x2="35897" y2="36842"/>
                        <a14:foregroundMark x1="70513" y1="36842" x2="70513" y2="36842"/>
                        <a14:foregroundMark x1="34188" y1="44019" x2="34188" y2="44019"/>
                        <a14:foregroundMark x1="35043" y1="48325" x2="35043" y2="48325"/>
                        <a14:foregroundMark x1="35043" y1="51196" x2="35043" y2="51196"/>
                        <a14:foregroundMark x1="35043" y1="54545" x2="35043" y2="54545"/>
                        <a14:foregroundMark x1="35897" y1="57416" x2="35897" y2="57416"/>
                        <a14:foregroundMark x1="52991" y1="44498" x2="52991" y2="44498"/>
                        <a14:foregroundMark x1="54701" y1="48325" x2="54701" y2="48325"/>
                        <a14:foregroundMark x1="52991" y1="52153" x2="52991" y2="52153"/>
                        <a14:foregroundMark x1="54274" y1="56938" x2="54274" y2="56938"/>
                        <a14:foregroundMark x1="54274" y1="61244" x2="54274" y2="61244"/>
                        <a14:foregroundMark x1="65812" y1="64593" x2="65812" y2="64593"/>
                        <a14:foregroundMark x1="28632" y1="38278" x2="65812" y2="50239"/>
                        <a14:foregroundMark x1="48718" y1="32536" x2="77778" y2="44498"/>
                        <a14:foregroundMark x1="26923" y1="47368" x2="39316" y2="62201"/>
                        <a14:foregroundMark x1="46581" y1="65550" x2="46581" y2="65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76" y="3290464"/>
            <a:ext cx="718210" cy="69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" name="Прямая со стрелкой 70"/>
          <p:cNvCxnSpPr/>
          <p:nvPr/>
        </p:nvCxnSpPr>
        <p:spPr>
          <a:xfrm>
            <a:off x="10638161" y="2471005"/>
            <a:ext cx="0" cy="66781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1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558" y="3355684"/>
            <a:ext cx="493322" cy="55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1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558" y="1554369"/>
            <a:ext cx="493322" cy="55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1045385" y="307967"/>
            <a:ext cx="9473470" cy="796942"/>
          </a:xfrm>
          <a:prstGeom prst="rect">
            <a:avLst/>
          </a:prstGeom>
        </p:spPr>
        <p:txBody>
          <a:bodyPr anchor="b">
            <a:noAutofit/>
          </a:bodyPr>
          <a:lstStyle>
            <a:defPPr>
              <a:defRPr lang="en-US"/>
            </a:defPPr>
            <a:lvl1pPr algn="ctr" defTabSz="1579260">
              <a:spcBef>
                <a:spcPct val="0"/>
              </a:spcBef>
              <a:defRPr sz="3600">
                <a:solidFill>
                  <a:srgbClr val="0055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schemeClr val="tx1"/>
                </a:solidFill>
                <a:ea typeface="+mn-ea"/>
              </a:rPr>
              <a:t>Работа Единого цифрового сервиса в сфере закупок с </a:t>
            </a:r>
            <a:r>
              <a:rPr lang="ru-RU" sz="2200" b="1" dirty="0">
                <a:solidFill>
                  <a:schemeClr val="tx1"/>
                </a:solidFill>
              </a:rPr>
              <a:t>единственными поставщиками</a:t>
            </a:r>
            <a:r>
              <a:rPr lang="ru-RU" sz="2200" b="1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sz="2200" b="1" dirty="0">
                <a:solidFill>
                  <a:schemeClr val="tx1"/>
                </a:solidFill>
                <a:ea typeface="+mn-ea"/>
              </a:rPr>
              <a:t>(естественными </a:t>
            </a:r>
            <a:r>
              <a:rPr lang="ru-RU" sz="2200" b="1" dirty="0" smtClean="0">
                <a:solidFill>
                  <a:schemeClr val="tx1"/>
                </a:solidFill>
                <a:ea typeface="+mn-ea"/>
              </a:rPr>
              <a:t>монополиями)</a:t>
            </a:r>
            <a:endParaRPr lang="ru-RU" sz="22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024381" y="2391700"/>
            <a:ext cx="662965" cy="662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0"/>
          </a:p>
        </p:txBody>
      </p:sp>
      <p:sp>
        <p:nvSpPr>
          <p:cNvPr id="58" name="Овал 57"/>
          <p:cNvSpPr/>
          <p:nvPr/>
        </p:nvSpPr>
        <p:spPr>
          <a:xfrm>
            <a:off x="9226883" y="2391700"/>
            <a:ext cx="662965" cy="662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0"/>
          </a:p>
        </p:txBody>
      </p:sp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65" y="1652371"/>
            <a:ext cx="373771" cy="39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3013419" y="2200323"/>
            <a:ext cx="1226618" cy="455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80" dirty="0"/>
              <a:t>Естественные </a:t>
            </a:r>
          </a:p>
          <a:p>
            <a:r>
              <a:rPr lang="ru-RU" sz="1180" dirty="0"/>
              <a:t>монополии</a:t>
            </a:r>
          </a:p>
        </p:txBody>
      </p:sp>
      <p:sp>
        <p:nvSpPr>
          <p:cNvPr id="69" name="Овал 68"/>
          <p:cNvSpPr/>
          <p:nvPr/>
        </p:nvSpPr>
        <p:spPr>
          <a:xfrm>
            <a:off x="3265569" y="1540530"/>
            <a:ext cx="662965" cy="66296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0"/>
          </a:p>
        </p:txBody>
      </p:sp>
      <p:pic>
        <p:nvPicPr>
          <p:cNvPr id="1026" name="Picture 2" descr="D:\ДИЗАЙН\МИНЦИФРА\Преза для кабмина\ручная жеребьевка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3"/>
          <a:stretch/>
        </p:blipFill>
        <p:spPr bwMode="auto">
          <a:xfrm>
            <a:off x="8105460" y="1698723"/>
            <a:ext cx="450455" cy="3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Овал 69"/>
          <p:cNvSpPr/>
          <p:nvPr/>
        </p:nvSpPr>
        <p:spPr>
          <a:xfrm>
            <a:off x="7999206" y="1540530"/>
            <a:ext cx="662965" cy="66296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0"/>
          </a:p>
        </p:txBody>
      </p:sp>
      <p:pic>
        <p:nvPicPr>
          <p:cNvPr id="1027" name="Picture 3" descr="D:\ДИЗАЙН\МИНЦИФРА\Преза для кабмина\обработка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0"/>
          <a:stretch/>
        </p:blipFill>
        <p:spPr bwMode="auto">
          <a:xfrm>
            <a:off x="4824718" y="1642771"/>
            <a:ext cx="572748" cy="45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ИЗАЙН\МИНЦИФРА\Преза для кабмина\жетон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4"/>
          <a:stretch/>
        </p:blipFill>
        <p:spPr bwMode="auto">
          <a:xfrm>
            <a:off x="6468910" y="1659968"/>
            <a:ext cx="537591" cy="45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Овал 73"/>
          <p:cNvSpPr/>
          <p:nvPr/>
        </p:nvSpPr>
        <p:spPr>
          <a:xfrm>
            <a:off x="6393781" y="1540530"/>
            <a:ext cx="662965" cy="66296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0"/>
          </a:p>
        </p:txBody>
      </p:sp>
      <p:sp>
        <p:nvSpPr>
          <p:cNvPr id="75" name="Овал 74"/>
          <p:cNvSpPr/>
          <p:nvPr/>
        </p:nvSpPr>
        <p:spPr>
          <a:xfrm>
            <a:off x="4788357" y="1540530"/>
            <a:ext cx="662965" cy="66296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0"/>
          </a:p>
        </p:txBody>
      </p:sp>
      <p:sp>
        <p:nvSpPr>
          <p:cNvPr id="79" name="TextBox 78"/>
          <p:cNvSpPr txBox="1"/>
          <p:nvPr/>
        </p:nvSpPr>
        <p:spPr>
          <a:xfrm>
            <a:off x="1489363" y="3864292"/>
            <a:ext cx="1537600" cy="27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80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вид</a:t>
            </a:r>
          </a:p>
        </p:txBody>
      </p:sp>
      <p:grpSp>
        <p:nvGrpSpPr>
          <p:cNvPr id="82" name="Группа 42"/>
          <p:cNvGrpSpPr/>
          <p:nvPr/>
        </p:nvGrpSpPr>
        <p:grpSpPr>
          <a:xfrm>
            <a:off x="2201116" y="2535064"/>
            <a:ext cx="273783" cy="320374"/>
            <a:chOff x="4852988" y="2524125"/>
            <a:chExt cx="307974" cy="423863"/>
          </a:xfrm>
          <a:solidFill>
            <a:srgbClr val="8064A2">
              <a:alpha val="67843"/>
            </a:srgbClr>
          </a:solidFill>
        </p:grpSpPr>
        <p:sp>
          <p:nvSpPr>
            <p:cNvPr id="83" name="Freeform 148"/>
            <p:cNvSpPr>
              <a:spLocks/>
            </p:cNvSpPr>
            <p:nvPr/>
          </p:nvSpPr>
          <p:spPr bwMode="auto">
            <a:xfrm>
              <a:off x="4953000" y="2524125"/>
              <a:ext cx="207962" cy="400050"/>
            </a:xfrm>
            <a:custGeom>
              <a:avLst/>
              <a:gdLst/>
              <a:ahLst/>
              <a:cxnLst>
                <a:cxn ang="0">
                  <a:pos x="159" y="12"/>
                </a:cxn>
                <a:cxn ang="0">
                  <a:pos x="203" y="70"/>
                </a:cxn>
                <a:cxn ang="0">
                  <a:pos x="229" y="101"/>
                </a:cxn>
                <a:cxn ang="0">
                  <a:pos x="222" y="151"/>
                </a:cxn>
                <a:cxn ang="0">
                  <a:pos x="188" y="184"/>
                </a:cxn>
                <a:cxn ang="0">
                  <a:pos x="159" y="229"/>
                </a:cxn>
                <a:cxn ang="0">
                  <a:pos x="233" y="282"/>
                </a:cxn>
                <a:cxn ang="0">
                  <a:pos x="262" y="365"/>
                </a:cxn>
                <a:cxn ang="0">
                  <a:pos x="250" y="502"/>
                </a:cxn>
                <a:cxn ang="0">
                  <a:pos x="114" y="502"/>
                </a:cxn>
                <a:cxn ang="0">
                  <a:pos x="110" y="493"/>
                </a:cxn>
                <a:cxn ang="0">
                  <a:pos x="237" y="482"/>
                </a:cxn>
                <a:cxn ang="0">
                  <a:pos x="237" y="339"/>
                </a:cxn>
                <a:cxn ang="0">
                  <a:pos x="195" y="273"/>
                </a:cxn>
                <a:cxn ang="0">
                  <a:pos x="141" y="249"/>
                </a:cxn>
                <a:cxn ang="0">
                  <a:pos x="137" y="199"/>
                </a:cxn>
                <a:cxn ang="0">
                  <a:pos x="170" y="169"/>
                </a:cxn>
                <a:cxn ang="0">
                  <a:pos x="188" y="143"/>
                </a:cxn>
                <a:cxn ang="0">
                  <a:pos x="206" y="132"/>
                </a:cxn>
                <a:cxn ang="0">
                  <a:pos x="202" y="95"/>
                </a:cxn>
                <a:cxn ang="0">
                  <a:pos x="186" y="89"/>
                </a:cxn>
                <a:cxn ang="0">
                  <a:pos x="174" y="63"/>
                </a:cxn>
                <a:cxn ang="0">
                  <a:pos x="133" y="24"/>
                </a:cxn>
                <a:cxn ang="0">
                  <a:pos x="81" y="33"/>
                </a:cxn>
                <a:cxn ang="0">
                  <a:pos x="48" y="84"/>
                </a:cxn>
                <a:cxn ang="0">
                  <a:pos x="41" y="90"/>
                </a:cxn>
                <a:cxn ang="0">
                  <a:pos x="24" y="104"/>
                </a:cxn>
                <a:cxn ang="0">
                  <a:pos x="30" y="140"/>
                </a:cxn>
                <a:cxn ang="0">
                  <a:pos x="46" y="144"/>
                </a:cxn>
                <a:cxn ang="0">
                  <a:pos x="72" y="183"/>
                </a:cxn>
                <a:cxn ang="0">
                  <a:pos x="93" y="198"/>
                </a:cxn>
                <a:cxn ang="0">
                  <a:pos x="93" y="242"/>
                </a:cxn>
                <a:cxn ang="0">
                  <a:pos x="86" y="250"/>
                </a:cxn>
                <a:cxn ang="0">
                  <a:pos x="33" y="275"/>
                </a:cxn>
                <a:cxn ang="0">
                  <a:pos x="22" y="275"/>
                </a:cxn>
                <a:cxn ang="0">
                  <a:pos x="18" y="262"/>
                </a:cxn>
                <a:cxn ang="0">
                  <a:pos x="45" y="240"/>
                </a:cxn>
                <a:cxn ang="0">
                  <a:pos x="56" y="198"/>
                </a:cxn>
                <a:cxn ang="0">
                  <a:pos x="20" y="161"/>
                </a:cxn>
                <a:cxn ang="0">
                  <a:pos x="0" y="118"/>
                </a:cxn>
                <a:cxn ang="0">
                  <a:pos x="16" y="77"/>
                </a:cxn>
                <a:cxn ang="0">
                  <a:pos x="53" y="27"/>
                </a:cxn>
                <a:cxn ang="0">
                  <a:pos x="115" y="0"/>
                </a:cxn>
              </a:cxnLst>
              <a:rect l="0" t="0" r="r" b="b"/>
              <a:pathLst>
                <a:path w="262" h="504">
                  <a:moveTo>
                    <a:pt x="115" y="0"/>
                  </a:moveTo>
                  <a:lnTo>
                    <a:pt x="138" y="2"/>
                  </a:lnTo>
                  <a:lnTo>
                    <a:pt x="159" y="12"/>
                  </a:lnTo>
                  <a:lnTo>
                    <a:pt x="178" y="27"/>
                  </a:lnTo>
                  <a:lnTo>
                    <a:pt x="192" y="46"/>
                  </a:lnTo>
                  <a:lnTo>
                    <a:pt x="203" y="70"/>
                  </a:lnTo>
                  <a:lnTo>
                    <a:pt x="214" y="77"/>
                  </a:lnTo>
                  <a:lnTo>
                    <a:pt x="224" y="88"/>
                  </a:lnTo>
                  <a:lnTo>
                    <a:pt x="229" y="101"/>
                  </a:lnTo>
                  <a:lnTo>
                    <a:pt x="232" y="118"/>
                  </a:lnTo>
                  <a:lnTo>
                    <a:pt x="229" y="136"/>
                  </a:lnTo>
                  <a:lnTo>
                    <a:pt x="222" y="151"/>
                  </a:lnTo>
                  <a:lnTo>
                    <a:pt x="211" y="161"/>
                  </a:lnTo>
                  <a:lnTo>
                    <a:pt x="197" y="166"/>
                  </a:lnTo>
                  <a:lnTo>
                    <a:pt x="188" y="184"/>
                  </a:lnTo>
                  <a:lnTo>
                    <a:pt x="174" y="198"/>
                  </a:lnTo>
                  <a:lnTo>
                    <a:pt x="159" y="210"/>
                  </a:lnTo>
                  <a:lnTo>
                    <a:pt x="159" y="229"/>
                  </a:lnTo>
                  <a:lnTo>
                    <a:pt x="188" y="242"/>
                  </a:lnTo>
                  <a:lnTo>
                    <a:pt x="213" y="260"/>
                  </a:lnTo>
                  <a:lnTo>
                    <a:pt x="233" y="282"/>
                  </a:lnTo>
                  <a:lnTo>
                    <a:pt x="250" y="306"/>
                  </a:lnTo>
                  <a:lnTo>
                    <a:pt x="259" y="335"/>
                  </a:lnTo>
                  <a:lnTo>
                    <a:pt x="262" y="365"/>
                  </a:lnTo>
                  <a:lnTo>
                    <a:pt x="262" y="480"/>
                  </a:lnTo>
                  <a:lnTo>
                    <a:pt x="259" y="492"/>
                  </a:lnTo>
                  <a:lnTo>
                    <a:pt x="250" y="502"/>
                  </a:lnTo>
                  <a:lnTo>
                    <a:pt x="237" y="504"/>
                  </a:lnTo>
                  <a:lnTo>
                    <a:pt x="116" y="504"/>
                  </a:lnTo>
                  <a:lnTo>
                    <a:pt x="114" y="502"/>
                  </a:lnTo>
                  <a:lnTo>
                    <a:pt x="111" y="500"/>
                  </a:lnTo>
                  <a:lnTo>
                    <a:pt x="110" y="496"/>
                  </a:lnTo>
                  <a:lnTo>
                    <a:pt x="110" y="493"/>
                  </a:lnTo>
                  <a:lnTo>
                    <a:pt x="112" y="485"/>
                  </a:lnTo>
                  <a:lnTo>
                    <a:pt x="121" y="482"/>
                  </a:lnTo>
                  <a:lnTo>
                    <a:pt x="237" y="482"/>
                  </a:lnTo>
                  <a:lnTo>
                    <a:pt x="240" y="480"/>
                  </a:lnTo>
                  <a:lnTo>
                    <a:pt x="240" y="365"/>
                  </a:lnTo>
                  <a:lnTo>
                    <a:pt x="237" y="339"/>
                  </a:lnTo>
                  <a:lnTo>
                    <a:pt x="228" y="313"/>
                  </a:lnTo>
                  <a:lnTo>
                    <a:pt x="213" y="291"/>
                  </a:lnTo>
                  <a:lnTo>
                    <a:pt x="195" y="273"/>
                  </a:lnTo>
                  <a:lnTo>
                    <a:pt x="171" y="260"/>
                  </a:lnTo>
                  <a:lnTo>
                    <a:pt x="145" y="250"/>
                  </a:lnTo>
                  <a:lnTo>
                    <a:pt x="141" y="249"/>
                  </a:lnTo>
                  <a:lnTo>
                    <a:pt x="138" y="246"/>
                  </a:lnTo>
                  <a:lnTo>
                    <a:pt x="137" y="242"/>
                  </a:lnTo>
                  <a:lnTo>
                    <a:pt x="137" y="199"/>
                  </a:lnTo>
                  <a:lnTo>
                    <a:pt x="143" y="194"/>
                  </a:lnTo>
                  <a:lnTo>
                    <a:pt x="158" y="183"/>
                  </a:lnTo>
                  <a:lnTo>
                    <a:pt x="170" y="169"/>
                  </a:lnTo>
                  <a:lnTo>
                    <a:pt x="181" y="147"/>
                  </a:lnTo>
                  <a:lnTo>
                    <a:pt x="184" y="144"/>
                  </a:lnTo>
                  <a:lnTo>
                    <a:pt x="188" y="143"/>
                  </a:lnTo>
                  <a:lnTo>
                    <a:pt x="193" y="143"/>
                  </a:lnTo>
                  <a:lnTo>
                    <a:pt x="200" y="140"/>
                  </a:lnTo>
                  <a:lnTo>
                    <a:pt x="206" y="132"/>
                  </a:lnTo>
                  <a:lnTo>
                    <a:pt x="208" y="118"/>
                  </a:lnTo>
                  <a:lnTo>
                    <a:pt x="206" y="104"/>
                  </a:lnTo>
                  <a:lnTo>
                    <a:pt x="202" y="95"/>
                  </a:lnTo>
                  <a:lnTo>
                    <a:pt x="193" y="92"/>
                  </a:lnTo>
                  <a:lnTo>
                    <a:pt x="191" y="90"/>
                  </a:lnTo>
                  <a:lnTo>
                    <a:pt x="186" y="89"/>
                  </a:lnTo>
                  <a:lnTo>
                    <a:pt x="184" y="86"/>
                  </a:lnTo>
                  <a:lnTo>
                    <a:pt x="182" y="84"/>
                  </a:lnTo>
                  <a:lnTo>
                    <a:pt x="174" y="63"/>
                  </a:lnTo>
                  <a:lnTo>
                    <a:pt x="163" y="45"/>
                  </a:lnTo>
                  <a:lnTo>
                    <a:pt x="149" y="33"/>
                  </a:lnTo>
                  <a:lnTo>
                    <a:pt x="133" y="24"/>
                  </a:lnTo>
                  <a:lnTo>
                    <a:pt x="115" y="22"/>
                  </a:lnTo>
                  <a:lnTo>
                    <a:pt x="97" y="24"/>
                  </a:lnTo>
                  <a:lnTo>
                    <a:pt x="81" y="33"/>
                  </a:lnTo>
                  <a:lnTo>
                    <a:pt x="67" y="45"/>
                  </a:lnTo>
                  <a:lnTo>
                    <a:pt x="56" y="63"/>
                  </a:lnTo>
                  <a:lnTo>
                    <a:pt x="48" y="84"/>
                  </a:lnTo>
                  <a:lnTo>
                    <a:pt x="46" y="86"/>
                  </a:lnTo>
                  <a:lnTo>
                    <a:pt x="44" y="89"/>
                  </a:lnTo>
                  <a:lnTo>
                    <a:pt x="41" y="90"/>
                  </a:lnTo>
                  <a:lnTo>
                    <a:pt x="37" y="92"/>
                  </a:lnTo>
                  <a:lnTo>
                    <a:pt x="30" y="95"/>
                  </a:lnTo>
                  <a:lnTo>
                    <a:pt x="24" y="104"/>
                  </a:lnTo>
                  <a:lnTo>
                    <a:pt x="22" y="118"/>
                  </a:lnTo>
                  <a:lnTo>
                    <a:pt x="24" y="132"/>
                  </a:lnTo>
                  <a:lnTo>
                    <a:pt x="30" y="140"/>
                  </a:lnTo>
                  <a:lnTo>
                    <a:pt x="37" y="143"/>
                  </a:lnTo>
                  <a:lnTo>
                    <a:pt x="42" y="143"/>
                  </a:lnTo>
                  <a:lnTo>
                    <a:pt x="46" y="144"/>
                  </a:lnTo>
                  <a:lnTo>
                    <a:pt x="52" y="150"/>
                  </a:lnTo>
                  <a:lnTo>
                    <a:pt x="61" y="169"/>
                  </a:lnTo>
                  <a:lnTo>
                    <a:pt x="72" y="183"/>
                  </a:lnTo>
                  <a:lnTo>
                    <a:pt x="88" y="194"/>
                  </a:lnTo>
                  <a:lnTo>
                    <a:pt x="90" y="196"/>
                  </a:lnTo>
                  <a:lnTo>
                    <a:pt x="93" y="198"/>
                  </a:lnTo>
                  <a:lnTo>
                    <a:pt x="94" y="200"/>
                  </a:lnTo>
                  <a:lnTo>
                    <a:pt x="94" y="239"/>
                  </a:lnTo>
                  <a:lnTo>
                    <a:pt x="93" y="242"/>
                  </a:lnTo>
                  <a:lnTo>
                    <a:pt x="92" y="246"/>
                  </a:lnTo>
                  <a:lnTo>
                    <a:pt x="89" y="249"/>
                  </a:lnTo>
                  <a:lnTo>
                    <a:pt x="86" y="250"/>
                  </a:lnTo>
                  <a:lnTo>
                    <a:pt x="59" y="260"/>
                  </a:lnTo>
                  <a:lnTo>
                    <a:pt x="35" y="273"/>
                  </a:lnTo>
                  <a:lnTo>
                    <a:pt x="33" y="275"/>
                  </a:lnTo>
                  <a:lnTo>
                    <a:pt x="28" y="276"/>
                  </a:lnTo>
                  <a:lnTo>
                    <a:pt x="24" y="276"/>
                  </a:lnTo>
                  <a:lnTo>
                    <a:pt x="22" y="275"/>
                  </a:lnTo>
                  <a:lnTo>
                    <a:pt x="19" y="272"/>
                  </a:lnTo>
                  <a:lnTo>
                    <a:pt x="18" y="269"/>
                  </a:lnTo>
                  <a:lnTo>
                    <a:pt x="18" y="262"/>
                  </a:lnTo>
                  <a:lnTo>
                    <a:pt x="19" y="260"/>
                  </a:lnTo>
                  <a:lnTo>
                    <a:pt x="22" y="257"/>
                  </a:lnTo>
                  <a:lnTo>
                    <a:pt x="45" y="240"/>
                  </a:lnTo>
                  <a:lnTo>
                    <a:pt x="71" y="229"/>
                  </a:lnTo>
                  <a:lnTo>
                    <a:pt x="71" y="210"/>
                  </a:lnTo>
                  <a:lnTo>
                    <a:pt x="56" y="198"/>
                  </a:lnTo>
                  <a:lnTo>
                    <a:pt x="44" y="184"/>
                  </a:lnTo>
                  <a:lnTo>
                    <a:pt x="34" y="166"/>
                  </a:lnTo>
                  <a:lnTo>
                    <a:pt x="20" y="161"/>
                  </a:lnTo>
                  <a:lnTo>
                    <a:pt x="9" y="151"/>
                  </a:lnTo>
                  <a:lnTo>
                    <a:pt x="2" y="136"/>
                  </a:lnTo>
                  <a:lnTo>
                    <a:pt x="0" y="118"/>
                  </a:lnTo>
                  <a:lnTo>
                    <a:pt x="1" y="101"/>
                  </a:lnTo>
                  <a:lnTo>
                    <a:pt x="8" y="88"/>
                  </a:lnTo>
                  <a:lnTo>
                    <a:pt x="16" y="77"/>
                  </a:lnTo>
                  <a:lnTo>
                    <a:pt x="28" y="70"/>
                  </a:lnTo>
                  <a:lnTo>
                    <a:pt x="39" y="46"/>
                  </a:lnTo>
                  <a:lnTo>
                    <a:pt x="53" y="27"/>
                  </a:lnTo>
                  <a:lnTo>
                    <a:pt x="72" y="12"/>
                  </a:lnTo>
                  <a:lnTo>
                    <a:pt x="93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149"/>
            <p:cNvSpPr>
              <a:spLocks noEditPoints="1"/>
            </p:cNvSpPr>
            <p:nvPr/>
          </p:nvSpPr>
          <p:spPr bwMode="auto">
            <a:xfrm>
              <a:off x="4852988" y="2747963"/>
              <a:ext cx="195262" cy="200025"/>
            </a:xfrm>
            <a:custGeom>
              <a:avLst/>
              <a:gdLst/>
              <a:ahLst/>
              <a:cxnLst>
                <a:cxn ang="0">
                  <a:pos x="124" y="23"/>
                </a:cxn>
                <a:cxn ang="0">
                  <a:pos x="105" y="25"/>
                </a:cxn>
                <a:cxn ang="0">
                  <a:pos x="87" y="30"/>
                </a:cxn>
                <a:cxn ang="0">
                  <a:pos x="69" y="40"/>
                </a:cxn>
                <a:cxn ang="0">
                  <a:pos x="48" y="58"/>
                </a:cxn>
                <a:cxn ang="0">
                  <a:pos x="33" y="78"/>
                </a:cxn>
                <a:cxn ang="0">
                  <a:pos x="25" y="104"/>
                </a:cxn>
                <a:cxn ang="0">
                  <a:pos x="22" y="131"/>
                </a:cxn>
                <a:cxn ang="0">
                  <a:pos x="28" y="157"/>
                </a:cxn>
                <a:cxn ang="0">
                  <a:pos x="39" y="181"/>
                </a:cxn>
                <a:cxn ang="0">
                  <a:pos x="55" y="201"/>
                </a:cxn>
                <a:cxn ang="0">
                  <a:pos x="76" y="214"/>
                </a:cxn>
                <a:cxn ang="0">
                  <a:pos x="99" y="224"/>
                </a:cxn>
                <a:cxn ang="0">
                  <a:pos x="124" y="227"/>
                </a:cxn>
                <a:cxn ang="0">
                  <a:pos x="145" y="225"/>
                </a:cxn>
                <a:cxn ang="0">
                  <a:pos x="162" y="220"/>
                </a:cxn>
                <a:cxn ang="0">
                  <a:pos x="180" y="210"/>
                </a:cxn>
                <a:cxn ang="0">
                  <a:pos x="198" y="195"/>
                </a:cxn>
                <a:cxn ang="0">
                  <a:pos x="212" y="177"/>
                </a:cxn>
                <a:cxn ang="0">
                  <a:pos x="221" y="157"/>
                </a:cxn>
                <a:cxn ang="0">
                  <a:pos x="226" y="135"/>
                </a:cxn>
                <a:cxn ang="0">
                  <a:pos x="226" y="113"/>
                </a:cxn>
                <a:cxn ang="0">
                  <a:pos x="220" y="91"/>
                </a:cxn>
                <a:cxn ang="0">
                  <a:pos x="209" y="70"/>
                </a:cxn>
                <a:cxn ang="0">
                  <a:pos x="193" y="51"/>
                </a:cxn>
                <a:cxn ang="0">
                  <a:pos x="172" y="36"/>
                </a:cxn>
                <a:cxn ang="0">
                  <a:pos x="149" y="26"/>
                </a:cxn>
                <a:cxn ang="0">
                  <a:pos x="124" y="23"/>
                </a:cxn>
                <a:cxn ang="0">
                  <a:pos x="124" y="0"/>
                </a:cxn>
                <a:cxn ang="0">
                  <a:pos x="155" y="4"/>
                </a:cxn>
                <a:cxn ang="0">
                  <a:pos x="183" y="15"/>
                </a:cxn>
                <a:cxn ang="0">
                  <a:pos x="208" y="33"/>
                </a:cxn>
                <a:cxn ang="0">
                  <a:pos x="228" y="58"/>
                </a:cxn>
                <a:cxn ang="0">
                  <a:pos x="241" y="84"/>
                </a:cxn>
                <a:cxn ang="0">
                  <a:pos x="248" y="110"/>
                </a:cxn>
                <a:cxn ang="0">
                  <a:pos x="248" y="137"/>
                </a:cxn>
                <a:cxn ang="0">
                  <a:pos x="242" y="165"/>
                </a:cxn>
                <a:cxn ang="0">
                  <a:pos x="231" y="190"/>
                </a:cxn>
                <a:cxn ang="0">
                  <a:pos x="215" y="212"/>
                </a:cxn>
                <a:cxn ang="0">
                  <a:pos x="193" y="230"/>
                </a:cxn>
                <a:cxn ang="0">
                  <a:pos x="171" y="241"/>
                </a:cxn>
                <a:cxn ang="0">
                  <a:pos x="149" y="247"/>
                </a:cxn>
                <a:cxn ang="0">
                  <a:pos x="124" y="250"/>
                </a:cxn>
                <a:cxn ang="0">
                  <a:pos x="92" y="246"/>
                </a:cxn>
                <a:cxn ang="0">
                  <a:pos x="65" y="235"/>
                </a:cxn>
                <a:cxn ang="0">
                  <a:pos x="40" y="217"/>
                </a:cxn>
                <a:cxn ang="0">
                  <a:pos x="19" y="194"/>
                </a:cxn>
                <a:cxn ang="0">
                  <a:pos x="6" y="164"/>
                </a:cxn>
                <a:cxn ang="0">
                  <a:pos x="0" y="132"/>
                </a:cxn>
                <a:cxn ang="0">
                  <a:pos x="3" y="99"/>
                </a:cxn>
                <a:cxn ang="0">
                  <a:pos x="10" y="76"/>
                </a:cxn>
                <a:cxn ang="0">
                  <a:pos x="22" y="55"/>
                </a:cxn>
                <a:cxn ang="0">
                  <a:pos x="37" y="36"/>
                </a:cxn>
                <a:cxn ang="0">
                  <a:pos x="57" y="21"/>
                </a:cxn>
                <a:cxn ang="0">
                  <a:pos x="79" y="10"/>
                </a:cxn>
                <a:cxn ang="0">
                  <a:pos x="101" y="3"/>
                </a:cxn>
                <a:cxn ang="0">
                  <a:pos x="124" y="0"/>
                </a:cxn>
              </a:cxnLst>
              <a:rect l="0" t="0" r="r" b="b"/>
              <a:pathLst>
                <a:path w="248" h="250">
                  <a:moveTo>
                    <a:pt x="124" y="23"/>
                  </a:moveTo>
                  <a:lnTo>
                    <a:pt x="105" y="25"/>
                  </a:lnTo>
                  <a:lnTo>
                    <a:pt x="87" y="30"/>
                  </a:lnTo>
                  <a:lnTo>
                    <a:pt x="69" y="40"/>
                  </a:lnTo>
                  <a:lnTo>
                    <a:pt x="48" y="58"/>
                  </a:lnTo>
                  <a:lnTo>
                    <a:pt x="33" y="78"/>
                  </a:lnTo>
                  <a:lnTo>
                    <a:pt x="25" y="104"/>
                  </a:lnTo>
                  <a:lnTo>
                    <a:pt x="22" y="131"/>
                  </a:lnTo>
                  <a:lnTo>
                    <a:pt x="28" y="157"/>
                  </a:lnTo>
                  <a:lnTo>
                    <a:pt x="39" y="181"/>
                  </a:lnTo>
                  <a:lnTo>
                    <a:pt x="55" y="201"/>
                  </a:lnTo>
                  <a:lnTo>
                    <a:pt x="76" y="214"/>
                  </a:lnTo>
                  <a:lnTo>
                    <a:pt x="99" y="224"/>
                  </a:lnTo>
                  <a:lnTo>
                    <a:pt x="124" y="227"/>
                  </a:lnTo>
                  <a:lnTo>
                    <a:pt x="145" y="225"/>
                  </a:lnTo>
                  <a:lnTo>
                    <a:pt x="162" y="220"/>
                  </a:lnTo>
                  <a:lnTo>
                    <a:pt x="180" y="210"/>
                  </a:lnTo>
                  <a:lnTo>
                    <a:pt x="198" y="195"/>
                  </a:lnTo>
                  <a:lnTo>
                    <a:pt x="212" y="177"/>
                  </a:lnTo>
                  <a:lnTo>
                    <a:pt x="221" y="157"/>
                  </a:lnTo>
                  <a:lnTo>
                    <a:pt x="226" y="135"/>
                  </a:lnTo>
                  <a:lnTo>
                    <a:pt x="226" y="113"/>
                  </a:lnTo>
                  <a:lnTo>
                    <a:pt x="220" y="91"/>
                  </a:lnTo>
                  <a:lnTo>
                    <a:pt x="209" y="70"/>
                  </a:lnTo>
                  <a:lnTo>
                    <a:pt x="193" y="51"/>
                  </a:lnTo>
                  <a:lnTo>
                    <a:pt x="172" y="36"/>
                  </a:lnTo>
                  <a:lnTo>
                    <a:pt x="149" y="26"/>
                  </a:lnTo>
                  <a:lnTo>
                    <a:pt x="124" y="23"/>
                  </a:lnTo>
                  <a:close/>
                  <a:moveTo>
                    <a:pt x="124" y="0"/>
                  </a:moveTo>
                  <a:lnTo>
                    <a:pt x="155" y="4"/>
                  </a:lnTo>
                  <a:lnTo>
                    <a:pt x="183" y="15"/>
                  </a:lnTo>
                  <a:lnTo>
                    <a:pt x="208" y="33"/>
                  </a:lnTo>
                  <a:lnTo>
                    <a:pt x="228" y="58"/>
                  </a:lnTo>
                  <a:lnTo>
                    <a:pt x="241" y="84"/>
                  </a:lnTo>
                  <a:lnTo>
                    <a:pt x="248" y="110"/>
                  </a:lnTo>
                  <a:lnTo>
                    <a:pt x="248" y="137"/>
                  </a:lnTo>
                  <a:lnTo>
                    <a:pt x="242" y="165"/>
                  </a:lnTo>
                  <a:lnTo>
                    <a:pt x="231" y="190"/>
                  </a:lnTo>
                  <a:lnTo>
                    <a:pt x="215" y="212"/>
                  </a:lnTo>
                  <a:lnTo>
                    <a:pt x="193" y="230"/>
                  </a:lnTo>
                  <a:lnTo>
                    <a:pt x="171" y="241"/>
                  </a:lnTo>
                  <a:lnTo>
                    <a:pt x="149" y="247"/>
                  </a:lnTo>
                  <a:lnTo>
                    <a:pt x="124" y="250"/>
                  </a:lnTo>
                  <a:lnTo>
                    <a:pt x="92" y="246"/>
                  </a:lnTo>
                  <a:lnTo>
                    <a:pt x="65" y="235"/>
                  </a:lnTo>
                  <a:lnTo>
                    <a:pt x="40" y="217"/>
                  </a:lnTo>
                  <a:lnTo>
                    <a:pt x="19" y="194"/>
                  </a:lnTo>
                  <a:lnTo>
                    <a:pt x="6" y="164"/>
                  </a:lnTo>
                  <a:lnTo>
                    <a:pt x="0" y="132"/>
                  </a:lnTo>
                  <a:lnTo>
                    <a:pt x="3" y="99"/>
                  </a:lnTo>
                  <a:lnTo>
                    <a:pt x="10" y="76"/>
                  </a:lnTo>
                  <a:lnTo>
                    <a:pt x="22" y="55"/>
                  </a:lnTo>
                  <a:lnTo>
                    <a:pt x="37" y="36"/>
                  </a:lnTo>
                  <a:lnTo>
                    <a:pt x="57" y="21"/>
                  </a:lnTo>
                  <a:lnTo>
                    <a:pt x="79" y="10"/>
                  </a:lnTo>
                  <a:lnTo>
                    <a:pt x="101" y="3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150"/>
            <p:cNvSpPr>
              <a:spLocks/>
            </p:cNvSpPr>
            <p:nvPr/>
          </p:nvSpPr>
          <p:spPr bwMode="auto">
            <a:xfrm>
              <a:off x="4891088" y="2800350"/>
              <a:ext cx="115887" cy="95250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40" y="1"/>
                </a:cxn>
                <a:cxn ang="0">
                  <a:pos x="143" y="3"/>
                </a:cxn>
                <a:cxn ang="0">
                  <a:pos x="146" y="7"/>
                </a:cxn>
                <a:cxn ang="0">
                  <a:pos x="147" y="12"/>
                </a:cxn>
                <a:cxn ang="0">
                  <a:pos x="146" y="16"/>
                </a:cxn>
                <a:cxn ang="0">
                  <a:pos x="143" y="19"/>
                </a:cxn>
                <a:cxn ang="0">
                  <a:pos x="139" y="22"/>
                </a:cxn>
                <a:cxn ang="0">
                  <a:pos x="120" y="33"/>
                </a:cxn>
                <a:cxn ang="0">
                  <a:pos x="105" y="48"/>
                </a:cxn>
                <a:cxn ang="0">
                  <a:pos x="94" y="65"/>
                </a:cxn>
                <a:cxn ang="0">
                  <a:pos x="84" y="81"/>
                </a:cxn>
                <a:cxn ang="0">
                  <a:pos x="79" y="96"/>
                </a:cxn>
                <a:cxn ang="0">
                  <a:pos x="76" y="106"/>
                </a:cxn>
                <a:cxn ang="0">
                  <a:pos x="73" y="114"/>
                </a:cxn>
                <a:cxn ang="0">
                  <a:pos x="70" y="117"/>
                </a:cxn>
                <a:cxn ang="0">
                  <a:pos x="66" y="118"/>
                </a:cxn>
                <a:cxn ang="0">
                  <a:pos x="64" y="120"/>
                </a:cxn>
                <a:cxn ang="0">
                  <a:pos x="62" y="120"/>
                </a:cxn>
                <a:cxn ang="0">
                  <a:pos x="59" y="118"/>
                </a:cxn>
                <a:cxn ang="0">
                  <a:pos x="55" y="117"/>
                </a:cxn>
                <a:cxn ang="0">
                  <a:pos x="53" y="114"/>
                </a:cxn>
                <a:cxn ang="0">
                  <a:pos x="51" y="110"/>
                </a:cxn>
                <a:cxn ang="0">
                  <a:pos x="46" y="99"/>
                </a:cxn>
                <a:cxn ang="0">
                  <a:pos x="36" y="89"/>
                </a:cxn>
                <a:cxn ang="0">
                  <a:pos x="25" y="80"/>
                </a:cxn>
                <a:cxn ang="0">
                  <a:pos x="14" y="73"/>
                </a:cxn>
                <a:cxn ang="0">
                  <a:pos x="6" y="67"/>
                </a:cxn>
                <a:cxn ang="0">
                  <a:pos x="3" y="65"/>
                </a:cxn>
                <a:cxn ang="0">
                  <a:pos x="0" y="59"/>
                </a:cxn>
                <a:cxn ang="0">
                  <a:pos x="0" y="55"/>
                </a:cxn>
                <a:cxn ang="0">
                  <a:pos x="2" y="52"/>
                </a:cxn>
                <a:cxn ang="0">
                  <a:pos x="4" y="48"/>
                </a:cxn>
                <a:cxn ang="0">
                  <a:pos x="13" y="45"/>
                </a:cxn>
                <a:cxn ang="0">
                  <a:pos x="17" y="47"/>
                </a:cxn>
                <a:cxn ang="0">
                  <a:pos x="24" y="51"/>
                </a:cxn>
                <a:cxn ang="0">
                  <a:pos x="33" y="58"/>
                </a:cxn>
                <a:cxn ang="0">
                  <a:pos x="47" y="67"/>
                </a:cxn>
                <a:cxn ang="0">
                  <a:pos x="59" y="80"/>
                </a:cxn>
                <a:cxn ang="0">
                  <a:pos x="68" y="63"/>
                </a:cxn>
                <a:cxn ang="0">
                  <a:pos x="79" y="45"/>
                </a:cxn>
                <a:cxn ang="0">
                  <a:pos x="92" y="29"/>
                </a:cxn>
                <a:cxn ang="0">
                  <a:pos x="110" y="12"/>
                </a:cxn>
                <a:cxn ang="0">
                  <a:pos x="131" y="1"/>
                </a:cxn>
                <a:cxn ang="0">
                  <a:pos x="136" y="0"/>
                </a:cxn>
              </a:cxnLst>
              <a:rect l="0" t="0" r="r" b="b"/>
              <a:pathLst>
                <a:path w="147" h="120">
                  <a:moveTo>
                    <a:pt x="136" y="0"/>
                  </a:moveTo>
                  <a:lnTo>
                    <a:pt x="140" y="1"/>
                  </a:lnTo>
                  <a:lnTo>
                    <a:pt x="143" y="3"/>
                  </a:lnTo>
                  <a:lnTo>
                    <a:pt x="146" y="7"/>
                  </a:lnTo>
                  <a:lnTo>
                    <a:pt x="147" y="12"/>
                  </a:lnTo>
                  <a:lnTo>
                    <a:pt x="146" y="16"/>
                  </a:lnTo>
                  <a:lnTo>
                    <a:pt x="143" y="19"/>
                  </a:lnTo>
                  <a:lnTo>
                    <a:pt x="139" y="22"/>
                  </a:lnTo>
                  <a:lnTo>
                    <a:pt x="120" y="33"/>
                  </a:lnTo>
                  <a:lnTo>
                    <a:pt x="105" y="48"/>
                  </a:lnTo>
                  <a:lnTo>
                    <a:pt x="94" y="65"/>
                  </a:lnTo>
                  <a:lnTo>
                    <a:pt x="84" y="81"/>
                  </a:lnTo>
                  <a:lnTo>
                    <a:pt x="79" y="96"/>
                  </a:lnTo>
                  <a:lnTo>
                    <a:pt x="76" y="106"/>
                  </a:lnTo>
                  <a:lnTo>
                    <a:pt x="73" y="114"/>
                  </a:lnTo>
                  <a:lnTo>
                    <a:pt x="70" y="117"/>
                  </a:lnTo>
                  <a:lnTo>
                    <a:pt x="66" y="118"/>
                  </a:lnTo>
                  <a:lnTo>
                    <a:pt x="64" y="120"/>
                  </a:lnTo>
                  <a:lnTo>
                    <a:pt x="62" y="120"/>
                  </a:lnTo>
                  <a:lnTo>
                    <a:pt x="59" y="118"/>
                  </a:lnTo>
                  <a:lnTo>
                    <a:pt x="55" y="117"/>
                  </a:lnTo>
                  <a:lnTo>
                    <a:pt x="53" y="114"/>
                  </a:lnTo>
                  <a:lnTo>
                    <a:pt x="51" y="110"/>
                  </a:lnTo>
                  <a:lnTo>
                    <a:pt x="46" y="99"/>
                  </a:lnTo>
                  <a:lnTo>
                    <a:pt x="36" y="89"/>
                  </a:lnTo>
                  <a:lnTo>
                    <a:pt x="25" y="80"/>
                  </a:lnTo>
                  <a:lnTo>
                    <a:pt x="14" y="73"/>
                  </a:lnTo>
                  <a:lnTo>
                    <a:pt x="6" y="67"/>
                  </a:lnTo>
                  <a:lnTo>
                    <a:pt x="3" y="65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13" y="45"/>
                  </a:lnTo>
                  <a:lnTo>
                    <a:pt x="17" y="47"/>
                  </a:lnTo>
                  <a:lnTo>
                    <a:pt x="24" y="51"/>
                  </a:lnTo>
                  <a:lnTo>
                    <a:pt x="33" y="58"/>
                  </a:lnTo>
                  <a:lnTo>
                    <a:pt x="47" y="67"/>
                  </a:lnTo>
                  <a:lnTo>
                    <a:pt x="59" y="80"/>
                  </a:lnTo>
                  <a:lnTo>
                    <a:pt x="68" y="63"/>
                  </a:lnTo>
                  <a:lnTo>
                    <a:pt x="79" y="45"/>
                  </a:lnTo>
                  <a:lnTo>
                    <a:pt x="92" y="29"/>
                  </a:lnTo>
                  <a:lnTo>
                    <a:pt x="110" y="12"/>
                  </a:lnTo>
                  <a:lnTo>
                    <a:pt x="131" y="1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">
            <a:extLst>
              <a:ext uri="{FF2B5EF4-FFF2-40B4-BE49-F238E27FC236}">
                <a16:creationId xmlns="" xmlns:a16="http://schemas.microsoft.com/office/drawing/2014/main" id="{59C3AB84-B229-0B49-9B52-EAAAE8A70B0B}"/>
              </a:ext>
            </a:extLst>
          </p:cNvPr>
          <p:cNvSpPr/>
          <p:nvPr/>
        </p:nvSpPr>
        <p:spPr>
          <a:xfrm>
            <a:off x="2552487" y="5802398"/>
            <a:ext cx="1898277" cy="31851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Тензор</a:t>
            </a:r>
            <a:endParaRPr kumimoji="0" lang="x-non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2">
            <a:extLst>
              <a:ext uri="{FF2B5EF4-FFF2-40B4-BE49-F238E27FC236}">
                <a16:creationId xmlns="" xmlns:a16="http://schemas.microsoft.com/office/drawing/2014/main" id="{59C3AB84-B229-0B49-9B52-EAAAE8A70B0B}"/>
              </a:ext>
            </a:extLst>
          </p:cNvPr>
          <p:cNvSpPr/>
          <p:nvPr/>
        </p:nvSpPr>
        <p:spPr>
          <a:xfrm>
            <a:off x="5054301" y="5802399"/>
            <a:ext cx="1898276" cy="31851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Такснет</a:t>
            </a:r>
            <a:endParaRPr kumimoji="0" lang="x-non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="" xmlns:a16="http://schemas.microsoft.com/office/drawing/2014/main" id="{59C3AB84-B229-0B49-9B52-EAAAE8A70B0B}"/>
              </a:ext>
            </a:extLst>
          </p:cNvPr>
          <p:cNvSpPr/>
          <p:nvPr/>
        </p:nvSpPr>
        <p:spPr>
          <a:xfrm>
            <a:off x="7433594" y="5802399"/>
            <a:ext cx="1898277" cy="31851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СКБ-Контур</a:t>
            </a:r>
            <a:endParaRPr kumimoji="0" lang="x-non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247561" y="5647998"/>
            <a:ext cx="7511756" cy="627321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5873576" y="4830031"/>
            <a:ext cx="259726" cy="658709"/>
          </a:xfrm>
          <a:prstGeom prst="up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615736" y="6223254"/>
            <a:ext cx="257589" cy="365125"/>
          </a:xfrm>
          <a:prstGeom prst="rect">
            <a:avLst/>
          </a:prstGeom>
        </p:spPr>
        <p:txBody>
          <a:bodyPr/>
          <a:lstStyle/>
          <a:p>
            <a:pPr algn="r"/>
            <a:fld id="{31F26DC6-2DC4-452B-B163-FE3FF404720D}" type="slidenum">
              <a:rPr lang="ru-RU" sz="18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ru-RU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55563" y="5014957"/>
            <a:ext cx="814647" cy="27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8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роуминг</a:t>
            </a:r>
            <a:endParaRPr lang="ru-RU" sz="11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13650" y="5014955"/>
            <a:ext cx="814647" cy="27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8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роуминг</a:t>
            </a:r>
            <a:endParaRPr lang="ru-RU" sz="11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4" descr="C:\Users\bagautdinov.i\Pictures\2022-09-17 at 11-27-4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0" y="165440"/>
            <a:ext cx="9048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094276" y="6469258"/>
            <a:ext cx="893685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000" i="1" dirty="0" smtClean="0"/>
              <a:t>Необходимая информация на сайте: </a:t>
            </a:r>
            <a:r>
              <a:rPr lang="en-US" sz="1000" i="1" dirty="0" smtClean="0">
                <a:hlinkClick r:id="rId13"/>
              </a:rPr>
              <a:t>https://goszakupki.tatarstan.ru/sistema-elektronnih-schetov-faktur.htm</a:t>
            </a:r>
            <a:r>
              <a:rPr lang="ru-RU" sz="1000" i="1" dirty="0" smtClean="0"/>
              <a:t> телефон техподдержки: </a:t>
            </a:r>
            <a:r>
              <a:rPr lang="ru-RU" sz="1000" i="1" dirty="0"/>
              <a:t>(843) 562-04-87 </a:t>
            </a:r>
          </a:p>
        </p:txBody>
      </p:sp>
    </p:spTree>
    <p:extLst>
      <p:ext uri="{BB962C8B-B14F-4D97-AF65-F5344CB8AC3E}">
        <p14:creationId xmlns:p14="http://schemas.microsoft.com/office/powerpoint/2010/main" val="172852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912BC49-93F6-9A4C-8E17-DA3157B40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311" y="335660"/>
            <a:ext cx="10320584" cy="1166569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</a:rPr>
              <a:t>Обеспечение работы в СЭДО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</a:rPr>
              <a:t>Установка программы «КриптоЭкспресс</a:t>
            </a:r>
            <a:r>
              <a:rPr lang="ru-RU" sz="2400" dirty="0"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8" name="Picture 4" descr="C:\Users\bagautdinov.i\Pictures\2022-09-17 at 11-26-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36865"/>
            <a:ext cx="1619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bagautdinov.i\Pictures\2022-09-17 at 11-27-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0" y="165440"/>
            <a:ext cx="9048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2228815" y="6019248"/>
            <a:ext cx="1885985" cy="6591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1-ый шаг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0178" name="Picture 2" descr="C:\Users\bagautdinov.i\Pictures\2022-10-26 at 11-10-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15" y="1613807"/>
            <a:ext cx="381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C:\Users\bagautdinov.i\Pictures\2022-10-26 at 11-11-1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98" y="1809750"/>
            <a:ext cx="4842102" cy="37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9"/>
          <p:cNvSpPr txBox="1">
            <a:spLocks/>
          </p:cNvSpPr>
          <p:nvPr/>
        </p:nvSpPr>
        <p:spPr>
          <a:xfrm>
            <a:off x="7957422" y="6019247"/>
            <a:ext cx="1885985" cy="6591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2-ой шаг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912BC49-93F6-9A4C-8E17-DA3157B40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311" y="335660"/>
            <a:ext cx="10320584" cy="1166569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</a:rPr>
              <a:t>Обеспечение работы в СЭДО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</a:rPr>
              <a:t>Регистрация сертификата пользователя (в т.ч. для подписания)</a:t>
            </a:r>
            <a:endParaRPr lang="ru-RU" sz="2400" dirty="0">
              <a:latin typeface="Arial" panose="020B0604020202020204" pitchFamily="34" charset="0"/>
            </a:endParaRPr>
          </a:p>
        </p:txBody>
      </p:sp>
      <p:pic>
        <p:nvPicPr>
          <p:cNvPr id="8" name="Picture 4" descr="C:\Users\bagautdinov.i\Pictures\2022-09-17 at 11-26-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828" y="136865"/>
            <a:ext cx="1335171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bagautdinov.i\Pictures\2022-09-17 at 11-27-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0" y="165440"/>
            <a:ext cx="9048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1608329" y="5202820"/>
            <a:ext cx="1885985" cy="6591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1-ый шаг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5161388" y="5202820"/>
            <a:ext cx="1885985" cy="6591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2-ой шаг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1203" name="Picture 3" descr="C:\Users\bagautdinov.i\Pictures\2022-10-26 at 11-23-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53" y="2075087"/>
            <a:ext cx="2706527" cy="283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C:\Users\bagautdinov.i\Pictures\2022-10-26 at 11-24-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50" y="2254701"/>
            <a:ext cx="3238063" cy="265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C:\Users\bagautdinov.i\Pictures\2022-10-26 at 11-25-3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783" y="2365601"/>
            <a:ext cx="3470149" cy="25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9"/>
          <p:cNvSpPr txBox="1">
            <a:spLocks/>
          </p:cNvSpPr>
          <p:nvPr/>
        </p:nvSpPr>
        <p:spPr>
          <a:xfrm>
            <a:off x="9079863" y="5202819"/>
            <a:ext cx="1885985" cy="6591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3-ий шаг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912BC49-93F6-9A4C-8E17-DA3157B40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311" y="335660"/>
            <a:ext cx="10320584" cy="1166569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</a:rPr>
              <a:t>Обеспечение работы в СЭДО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</a:rPr>
              <a:t>Интерфейс системы</a:t>
            </a:r>
            <a:endParaRPr lang="ru-RU" sz="2400" dirty="0">
              <a:latin typeface="Arial" panose="020B0604020202020204" pitchFamily="34" charset="0"/>
            </a:endParaRPr>
          </a:p>
        </p:txBody>
      </p:sp>
      <p:pic>
        <p:nvPicPr>
          <p:cNvPr id="8" name="Picture 4" descr="C:\Users\bagautdinov.i\Pictures\2022-09-17 at 11-26-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36865"/>
            <a:ext cx="1619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bagautdinov.i\Pictures\2022-09-17 at 11-27-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0" y="165440"/>
            <a:ext cx="9048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C:\Users\bagautdinov.i\Pictures\2022-10-26 at 11-29-3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06" y="1464128"/>
            <a:ext cx="9637079" cy="49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912BC49-93F6-9A4C-8E17-DA3157B40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311" y="335660"/>
            <a:ext cx="10320584" cy="1166569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</a:rPr>
              <a:t>Обеспечение работы в СЭДО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</a:rPr>
              <a:t>Интерфейс системы (настройки пользователя)</a:t>
            </a:r>
            <a:endParaRPr lang="ru-RU" sz="2400" dirty="0">
              <a:latin typeface="Arial" panose="020B0604020202020204" pitchFamily="34" charset="0"/>
            </a:endParaRPr>
          </a:p>
        </p:txBody>
      </p:sp>
      <p:pic>
        <p:nvPicPr>
          <p:cNvPr id="8" name="Picture 4" descr="C:\Users\bagautdinov.i\Pictures\2022-09-17 at 11-26-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36865"/>
            <a:ext cx="1619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bagautdinov.i\Pictures\2022-09-17 at 11-27-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0" y="165440"/>
            <a:ext cx="9048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8655702" y="3169912"/>
            <a:ext cx="3092705" cy="13612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Есть возможность установить прием сообщений о новых входящих документов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53251" name="Picture 3" descr="C:\Users\bagautdinov.i\Pictures\2022-10-26 at 11-32-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3" y="1614233"/>
            <a:ext cx="7214281" cy="434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912BC49-93F6-9A4C-8E17-DA3157B40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311" y="335660"/>
            <a:ext cx="10320584" cy="1166569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</a:rPr>
              <a:t>Обеспечение работы в СЭДО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</a:rPr>
              <a:t>Настройка роуминга со сторонними системами</a:t>
            </a:r>
            <a:endParaRPr lang="ru-RU" sz="2400" dirty="0">
              <a:latin typeface="Arial" panose="020B0604020202020204" pitchFamily="34" charset="0"/>
            </a:endParaRPr>
          </a:p>
        </p:txBody>
      </p:sp>
      <p:pic>
        <p:nvPicPr>
          <p:cNvPr id="8" name="Picture 4" descr="C:\Users\bagautdinov.i\Pictures\2022-09-17 at 11-26-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36865"/>
            <a:ext cx="1619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bagautdinov.i\Pictures\2022-09-17 at 11-27-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0" y="165440"/>
            <a:ext cx="9048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C:\Users\bagautdinov.i\Pictures\2022-10-26 at 11-42-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8" y="2172507"/>
            <a:ext cx="2866799" cy="190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9"/>
          <p:cNvSpPr txBox="1">
            <a:spLocks/>
          </p:cNvSpPr>
          <p:nvPr/>
        </p:nvSpPr>
        <p:spPr>
          <a:xfrm>
            <a:off x="1788527" y="4560527"/>
            <a:ext cx="1885985" cy="6591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1-ый шаг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4276" name="Picture 4" descr="C:\Users\bagautdinov.i\Pictures\2022-10-26 at 11-45-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07" y="2130138"/>
            <a:ext cx="3292021" cy="19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9"/>
          <p:cNvSpPr txBox="1">
            <a:spLocks/>
          </p:cNvSpPr>
          <p:nvPr/>
        </p:nvSpPr>
        <p:spPr>
          <a:xfrm>
            <a:off x="5479124" y="4560527"/>
            <a:ext cx="1885985" cy="6591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2-ой шаг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4277" name="Picture 5" descr="C:\Users\bagautdinov.i\Pictures\2022-10-26 at 11-47-3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0" y="1488805"/>
            <a:ext cx="2099582" cy="26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9"/>
          <p:cNvSpPr txBox="1">
            <a:spLocks/>
          </p:cNvSpPr>
          <p:nvPr/>
        </p:nvSpPr>
        <p:spPr>
          <a:xfrm>
            <a:off x="8995209" y="4560526"/>
            <a:ext cx="1885985" cy="6591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3-ий шаг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912BC49-93F6-9A4C-8E17-DA3157B40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311" y="335660"/>
            <a:ext cx="10320584" cy="1166569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</a:rPr>
              <a:t>Обеспечение работы в СЭДО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</a:rPr>
              <a:t>Настройка роуминга со сторонними системами (пример)</a:t>
            </a:r>
            <a:endParaRPr lang="ru-RU" sz="2400" dirty="0">
              <a:latin typeface="Arial" panose="020B0604020202020204" pitchFamily="34" charset="0"/>
            </a:endParaRPr>
          </a:p>
        </p:txBody>
      </p:sp>
      <p:pic>
        <p:nvPicPr>
          <p:cNvPr id="8" name="Picture 4" descr="C:\Users\bagautdinov.i\Pictures\2022-09-17 at 11-26-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36865"/>
            <a:ext cx="1619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bagautdinov.i\Pictures\2022-09-17 at 11-27-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0" y="165440"/>
            <a:ext cx="9048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3396778" y="5469228"/>
            <a:ext cx="5649686" cy="757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Видеоинструкция по настройке роуминга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  <a:hlinkClick r:id="rId5"/>
              </a:rPr>
              <a:t>https</a:t>
            </a:r>
            <a:r>
              <a:rPr lang="en-US" sz="2000" dirty="0">
                <a:solidFill>
                  <a:schemeClr val="accent1"/>
                </a:solidFill>
                <a:hlinkClick r:id="rId5"/>
              </a:rPr>
              <a:t>://</a:t>
            </a:r>
            <a:r>
              <a:rPr lang="en-US" sz="2000" dirty="0" smtClean="0">
                <a:solidFill>
                  <a:schemeClr val="accent1"/>
                </a:solidFill>
                <a:hlinkClick r:id="rId5"/>
              </a:rPr>
              <a:t>www.youtube.com/watch?v=npM4dueCmJc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5298" name="Picture 2" descr="C:\Users\bagautdinov.i\Pictures\2022-10-26 at 11-51-3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55" y="1878396"/>
            <a:ext cx="4748398" cy="309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C:\Users\bagautdinov.i\Pictures\2022-10-26 at 11-51-4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22" y="1878396"/>
            <a:ext cx="5334485" cy="310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912BC49-93F6-9A4C-8E17-DA3157B40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311" y="335660"/>
            <a:ext cx="10320584" cy="1166569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</a:rPr>
              <a:t>Свод информации от заказчиков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</a:rPr>
              <a:t>Напоминание о запросе информации до 18.11.2022 (!)</a:t>
            </a:r>
            <a:endParaRPr lang="ru-RU" sz="2400" dirty="0">
              <a:latin typeface="Arial" panose="020B0604020202020204" pitchFamily="34" charset="0"/>
            </a:endParaRPr>
          </a:p>
        </p:txBody>
      </p:sp>
      <p:pic>
        <p:nvPicPr>
          <p:cNvPr id="8" name="Picture 4" descr="C:\Users\bagautdinov.i\Pictures\2022-09-17 at 11-26-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36865"/>
            <a:ext cx="1619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bagautdinov.i\Pictures\2022-09-17 at 11-27-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0" y="165440"/>
            <a:ext cx="9048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955657" y="1892429"/>
            <a:ext cx="4929754" cy="757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Поручение </a:t>
            </a:r>
            <a:r>
              <a:rPr lang="ru-RU" sz="2000" dirty="0">
                <a:solidFill>
                  <a:schemeClr val="accent1"/>
                </a:solidFill>
              </a:rPr>
              <a:t>Премьер-министра </a:t>
            </a:r>
            <a:r>
              <a:rPr lang="ru-RU" sz="2000" dirty="0" smtClean="0">
                <a:solidFill>
                  <a:schemeClr val="accent1"/>
                </a:solidFill>
              </a:rPr>
              <a:t>РТ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А.В. Песошина </a:t>
            </a:r>
            <a:r>
              <a:rPr lang="ru-RU" sz="2000" dirty="0">
                <a:solidFill>
                  <a:schemeClr val="accent1"/>
                </a:solidFill>
              </a:rPr>
              <a:t>от 15.10.2022 № 58553-АП</a:t>
            </a:r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6535387" y="1917060"/>
            <a:ext cx="4627913" cy="757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Письмо Государственного комитета РТ по закупкам  </a:t>
            </a:r>
            <a:r>
              <a:rPr lang="ru-RU" sz="2000" dirty="0"/>
              <a:t>от </a:t>
            </a:r>
            <a:r>
              <a:rPr lang="ru-RU" sz="2000" dirty="0" smtClean="0"/>
              <a:t>24.10.2022 </a:t>
            </a:r>
            <a:r>
              <a:rPr lang="ru-RU" sz="2000" dirty="0"/>
              <a:t>№ </a:t>
            </a:r>
            <a:r>
              <a:rPr lang="ru-RU" sz="2000" dirty="0" smtClean="0"/>
              <a:t>05-16/943</a:t>
            </a:r>
            <a:endParaRPr lang="ru-RU" sz="2000" dirty="0"/>
          </a:p>
        </p:txBody>
      </p:sp>
      <p:pic>
        <p:nvPicPr>
          <p:cNvPr id="56322" name="Picture 2" descr="C:\Users\bagautdinov.i\Pictures\2022-10-26 at 11-58-2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18" y="2951019"/>
            <a:ext cx="11180774" cy="327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07377"/>
              </p:ext>
            </p:extLst>
          </p:nvPr>
        </p:nvGraphicFramePr>
        <p:xfrm>
          <a:off x="11310765" y="1892429"/>
          <a:ext cx="455332" cy="644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Acrobat Document" r:id="rId7" imgW="5667139" imgH="8019880" progId="Acrobat.Document.DC">
                  <p:embed/>
                </p:oleObj>
              </mc:Choice>
              <mc:Fallback>
                <p:oleObj name="Acrobat Document" r:id="rId7" imgW="5667139" imgH="80198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10765" y="1892429"/>
                        <a:ext cx="455332" cy="644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61418"/>
              </p:ext>
            </p:extLst>
          </p:nvPr>
        </p:nvGraphicFramePr>
        <p:xfrm>
          <a:off x="5804119" y="1917060"/>
          <a:ext cx="468543" cy="66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Acrobat Document" r:id="rId9" imgW="5667139" imgH="8019880" progId="Acrobat.Document.DC">
                  <p:embed/>
                </p:oleObj>
              </mc:Choice>
              <mc:Fallback>
                <p:oleObj name="Acrobat Document" r:id="rId9" imgW="5667139" imgH="80198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04119" y="1917060"/>
                        <a:ext cx="468543" cy="662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7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146767</TotalTime>
  <Words>271</Words>
  <Application>Microsoft Office PowerPoint</Application>
  <PresentationFormat>Произвольный</PresentationFormat>
  <Paragraphs>73</Paragraphs>
  <Slides>10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Сингаевский</dc:creator>
  <cp:lastModifiedBy>Булатова Алия Рамилевна</cp:lastModifiedBy>
  <cp:revision>2069</cp:revision>
  <cp:lastPrinted>2022-03-07T08:21:07Z</cp:lastPrinted>
  <dcterms:created xsi:type="dcterms:W3CDTF">2018-01-10T08:43:49Z</dcterms:created>
  <dcterms:modified xsi:type="dcterms:W3CDTF">2022-11-25T10:53:16Z</dcterms:modified>
</cp:coreProperties>
</file>