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928" r:id="rId2"/>
  </p:sldMasterIdLst>
  <p:notesMasterIdLst>
    <p:notesMasterId r:id="rId38"/>
  </p:notesMasterIdLst>
  <p:handoutMasterIdLst>
    <p:handoutMasterId r:id="rId39"/>
  </p:handoutMasterIdLst>
  <p:sldIdLst>
    <p:sldId id="901" r:id="rId3"/>
    <p:sldId id="956" r:id="rId4"/>
    <p:sldId id="975" r:id="rId5"/>
    <p:sldId id="971" r:id="rId6"/>
    <p:sldId id="989" r:id="rId7"/>
    <p:sldId id="990" r:id="rId8"/>
    <p:sldId id="976" r:id="rId9"/>
    <p:sldId id="973" r:id="rId10"/>
    <p:sldId id="962" r:id="rId11"/>
    <p:sldId id="982" r:id="rId12"/>
    <p:sldId id="978" r:id="rId13"/>
    <p:sldId id="979" r:id="rId14"/>
    <p:sldId id="981" r:id="rId15"/>
    <p:sldId id="972" r:id="rId16"/>
    <p:sldId id="983" r:id="rId17"/>
    <p:sldId id="984" r:id="rId18"/>
    <p:sldId id="967" r:id="rId19"/>
    <p:sldId id="968" r:id="rId20"/>
    <p:sldId id="985" r:id="rId21"/>
    <p:sldId id="986" r:id="rId22"/>
    <p:sldId id="988" r:id="rId23"/>
    <p:sldId id="974" r:id="rId24"/>
    <p:sldId id="991" r:id="rId25"/>
    <p:sldId id="992" r:id="rId26"/>
    <p:sldId id="993" r:id="rId27"/>
    <p:sldId id="994" r:id="rId28"/>
    <p:sldId id="995" r:id="rId29"/>
    <p:sldId id="996" r:id="rId30"/>
    <p:sldId id="997" r:id="rId31"/>
    <p:sldId id="998" r:id="rId32"/>
    <p:sldId id="999" r:id="rId33"/>
    <p:sldId id="1000" r:id="rId34"/>
    <p:sldId id="1001" r:id="rId35"/>
    <p:sldId id="1002" r:id="rId36"/>
    <p:sldId id="261" r:id="rId37"/>
  </p:sldIdLst>
  <p:sldSz cx="9144000" cy="6858000" type="screen4x3"/>
  <p:notesSz cx="6815138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00"/>
    <a:srgbClr val="FFFAFA"/>
    <a:srgbClr val="4C6D7A"/>
    <a:srgbClr val="334A53"/>
    <a:srgbClr val="FEF1CE"/>
    <a:srgbClr val="FEF5BE"/>
    <a:srgbClr val="FF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218" autoAdjust="0"/>
    <p:restoredTop sz="94638" autoAdjust="0"/>
  </p:normalViewPr>
  <p:slideViewPr>
    <p:cSldViewPr>
      <p:cViewPr>
        <p:scale>
          <a:sx n="90" d="100"/>
          <a:sy n="90" d="100"/>
        </p:scale>
        <p:origin x="-49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9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164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3133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4A96DA-EB0F-43FB-BC3C-774CA2523E01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AD02AC-BAF3-4B19-9094-A56181C14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3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326119-D6F1-444B-A686-8884AF2A916D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4202"/>
            <a:ext cx="545211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7FCB7B-5B91-431F-A2D5-0B4607D71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39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8064896" cy="1470025"/>
          </a:xfrm>
        </p:spPr>
        <p:txBody>
          <a:bodyPr/>
          <a:lstStyle>
            <a:lvl1pPr>
              <a:defRPr sz="5400">
                <a:solidFill>
                  <a:srgbClr val="334A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4" y="404664"/>
            <a:ext cx="1574801" cy="1588090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2555874" y="4149080"/>
            <a:ext cx="4572000" cy="2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125"/>
              </a:spcAft>
              <a:defRPr/>
            </a:pPr>
            <a:r>
              <a:rPr lang="ru-RU" altLang="ru-RU" sz="1600" b="1" dirty="0" smtClean="0">
                <a:solidFill>
                  <a:srgbClr val="4C6D7A"/>
                </a:solidFill>
              </a:rPr>
              <a:t>ХРАМКИН</a:t>
            </a:r>
            <a:r>
              <a:rPr lang="ru-RU" altLang="ru-RU" sz="1600" b="1" baseline="0" dirty="0" smtClean="0">
                <a:solidFill>
                  <a:srgbClr val="4C6D7A"/>
                </a:solidFill>
              </a:rPr>
              <a:t> АНДРЕЙ АЛЕКСАНДРОВИЧ</a:t>
            </a:r>
            <a:endParaRPr lang="ru-RU" altLang="ru-RU" sz="1600" b="1" dirty="0" smtClean="0">
              <a:solidFill>
                <a:srgbClr val="4C6D7A"/>
              </a:solidFill>
            </a:endParaRPr>
          </a:p>
          <a:p>
            <a:pPr algn="ctr" eaLnBrk="1" hangingPunct="1">
              <a:spcAft>
                <a:spcPts val="125"/>
              </a:spcAft>
              <a:tabLst>
                <a:tab pos="0" algn="l"/>
              </a:tabLst>
              <a:defRPr/>
            </a:pPr>
            <a:r>
              <a:rPr kumimoji="0" lang="ru-RU" altLang="ru-RU" sz="1600" b="1" dirty="0" smtClean="0">
                <a:solidFill>
                  <a:srgbClr val="4C6D7A"/>
                </a:solidFill>
              </a:rPr>
              <a:t/>
            </a:r>
            <a:br>
              <a:rPr kumimoji="0" lang="ru-RU" altLang="ru-RU" sz="1600" b="1" dirty="0" smtClean="0">
                <a:solidFill>
                  <a:srgbClr val="4C6D7A"/>
                </a:solidFill>
              </a:rPr>
            </a:br>
            <a:r>
              <a:rPr kumimoji="0" lang="ru-RU" altLang="ru-RU" sz="1600" b="1" dirty="0" smtClean="0">
                <a:solidFill>
                  <a:srgbClr val="4C6D7A"/>
                </a:solidFill>
              </a:rPr>
              <a:t>Директор</a:t>
            </a:r>
          </a:p>
          <a:p>
            <a:pPr algn="ctr" eaLnBrk="1" hangingPunct="1">
              <a:spcAft>
                <a:spcPts val="125"/>
              </a:spcAft>
              <a:defRPr/>
            </a:pPr>
            <a:r>
              <a:rPr kumimoji="0" lang="ru-RU" altLang="ru-RU" sz="1600" b="1" dirty="0" smtClean="0">
                <a:solidFill>
                  <a:srgbClr val="4C6D7A"/>
                </a:solidFill>
              </a:rPr>
              <a:t>Института госзакупок</a:t>
            </a:r>
          </a:p>
          <a:p>
            <a:pPr algn="ctr" eaLnBrk="1" hangingPunct="1">
              <a:spcAft>
                <a:spcPts val="125"/>
              </a:spcAft>
              <a:defRPr/>
            </a:pPr>
            <a:endParaRPr kumimoji="0" lang="ru-RU" altLang="ru-RU" sz="800" b="1" dirty="0" smtClean="0">
              <a:solidFill>
                <a:srgbClr val="4C6D7A"/>
              </a:solidFill>
            </a:endParaRPr>
          </a:p>
          <a:p>
            <a:pPr algn="ctr">
              <a:spcAft>
                <a:spcPts val="125"/>
              </a:spcAft>
              <a:defRPr/>
            </a:pPr>
            <a:r>
              <a:rPr lang="ru-RU" sz="1600" b="1" dirty="0" smtClean="0">
                <a:solidFill>
                  <a:srgbClr val="4C6D7A"/>
                </a:solidFill>
              </a:rPr>
              <a:t>Сертифицированный</a:t>
            </a:r>
            <a:r>
              <a:rPr lang="ru-RU" sz="1600" b="1" baseline="0" dirty="0" smtClean="0">
                <a:solidFill>
                  <a:srgbClr val="4C6D7A"/>
                </a:solidFill>
              </a:rPr>
              <a:t> </a:t>
            </a:r>
            <a:r>
              <a:rPr lang="ru-RU" sz="1600" b="1" dirty="0" smtClean="0">
                <a:solidFill>
                  <a:srgbClr val="4C6D7A"/>
                </a:solidFill>
              </a:rPr>
              <a:t>специалист</a:t>
            </a:r>
            <a:r>
              <a:rPr lang="ru-RU" sz="1600" b="1" baseline="0" dirty="0" smtClean="0">
                <a:solidFill>
                  <a:srgbClr val="4C6D7A"/>
                </a:solidFill>
              </a:rPr>
              <a:t> </a:t>
            </a:r>
            <a:r>
              <a:rPr lang="ru-RU" sz="1600" b="1" dirty="0" smtClean="0">
                <a:solidFill>
                  <a:srgbClr val="4C6D7A"/>
                </a:solidFill>
              </a:rPr>
              <a:t>и преподаватель в сфере закупок</a:t>
            </a:r>
          </a:p>
          <a:p>
            <a:pPr algn="ctr" eaLnBrk="1" hangingPunct="1">
              <a:spcAft>
                <a:spcPts val="125"/>
              </a:spcAft>
              <a:defRPr/>
            </a:pPr>
            <a:endParaRPr kumimoji="0" lang="ru-RU" altLang="ru-RU" sz="1600" b="1" dirty="0" smtClean="0">
              <a:solidFill>
                <a:srgbClr val="4C6D7A"/>
              </a:solidFill>
            </a:endParaRPr>
          </a:p>
          <a:p>
            <a:pPr algn="ctr" eaLnBrk="1" hangingPunct="1">
              <a:spcAft>
                <a:spcPts val="125"/>
              </a:spcAft>
              <a:defRPr/>
            </a:pPr>
            <a:r>
              <a:rPr kumimoji="0" lang="ru-RU" altLang="ru-RU" sz="1600" b="1" dirty="0" smtClean="0">
                <a:solidFill>
                  <a:srgbClr val="4C6D7A"/>
                </a:solidFill>
              </a:rPr>
              <a:t>www.roszakupki.ru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ru-RU" sz="500" dirty="0">
              <a:solidFill>
                <a:srgbClr val="89898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468313" y="6453188"/>
            <a:ext cx="8064500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kern="1200" dirty="0" smtClean="0">
                <a:solidFill>
                  <a:srgbClr val="4C7C8B"/>
                </a:solidFill>
                <a:latin typeface="Arial" charset="0"/>
                <a:ea typeface="+mn-ea"/>
                <a:cs typeface="Arial" charset="0"/>
              </a:rPr>
              <a:t>©</a:t>
            </a:r>
            <a:r>
              <a:rPr lang="ru-RU" sz="1400" b="1" kern="1200" dirty="0" smtClean="0">
                <a:solidFill>
                  <a:srgbClr val="4C7C8B"/>
                </a:solidFill>
                <a:latin typeface="Arial" charset="0"/>
                <a:ea typeface="+mn-ea"/>
                <a:cs typeface="Arial" charset="0"/>
              </a:rPr>
              <a:t> Институт госзакупок, </a:t>
            </a:r>
            <a:r>
              <a:rPr lang="ru-RU" sz="1400" b="1" kern="1200" dirty="0" err="1" smtClean="0">
                <a:solidFill>
                  <a:srgbClr val="4C7C8B"/>
                </a:solidFill>
                <a:latin typeface="Arial" charset="0"/>
                <a:ea typeface="+mn-ea"/>
                <a:cs typeface="Arial" charset="0"/>
              </a:rPr>
              <a:t>Храмкин</a:t>
            </a:r>
            <a:r>
              <a:rPr lang="ru-RU" sz="1400" b="1" kern="1200" dirty="0" smtClean="0">
                <a:solidFill>
                  <a:srgbClr val="4C7C8B"/>
                </a:solidFill>
                <a:latin typeface="Arial" charset="0"/>
                <a:ea typeface="+mn-ea"/>
                <a:cs typeface="Arial" charset="0"/>
              </a:rPr>
              <a:t> Андрей Александрович, 2015,</a:t>
            </a:r>
            <a:r>
              <a:rPr lang="en-US" sz="1400" b="1" kern="1200" dirty="0" smtClean="0">
                <a:solidFill>
                  <a:srgbClr val="4C7C8B"/>
                </a:solidFill>
                <a:latin typeface="Arial" charset="0"/>
                <a:ea typeface="+mn-ea"/>
                <a:cs typeface="Arial" charset="0"/>
              </a:rPr>
              <a:t> www</a:t>
            </a:r>
            <a:r>
              <a:rPr lang="ru-RU" sz="1400" b="1" kern="1200" dirty="0" smtClean="0">
                <a:solidFill>
                  <a:srgbClr val="4C7C8B"/>
                </a:solidFill>
                <a:latin typeface="Arial" charset="0"/>
                <a:ea typeface="+mn-ea"/>
                <a:cs typeface="Arial" charset="0"/>
              </a:rPr>
              <a:t>.</a:t>
            </a:r>
            <a:r>
              <a:rPr lang="en-US" sz="1400" b="1" kern="1200" dirty="0" err="1" smtClean="0">
                <a:solidFill>
                  <a:srgbClr val="4C7C8B"/>
                </a:solidFill>
                <a:latin typeface="Arial" charset="0"/>
                <a:ea typeface="+mn-ea"/>
                <a:cs typeface="Arial" charset="0"/>
              </a:rPr>
              <a:t>roszakupki</a:t>
            </a:r>
            <a:r>
              <a:rPr lang="ru-RU" sz="1400" b="1" kern="1200" dirty="0" smtClean="0">
                <a:solidFill>
                  <a:srgbClr val="4C7C8B"/>
                </a:solidFill>
                <a:latin typeface="Arial" charset="0"/>
                <a:ea typeface="+mn-ea"/>
                <a:cs typeface="Arial" charset="0"/>
              </a:rPr>
              <a:t>.</a:t>
            </a:r>
            <a:r>
              <a:rPr lang="en-US" sz="1400" b="1" kern="1200" dirty="0" err="1" smtClean="0">
                <a:solidFill>
                  <a:srgbClr val="4C7C8B"/>
                </a:solidFill>
                <a:latin typeface="Arial" charset="0"/>
                <a:ea typeface="+mn-ea"/>
                <a:cs typeface="Arial" charset="0"/>
              </a:rPr>
              <a:t>ru</a:t>
            </a:r>
            <a:endParaRPr lang="ru-RU" sz="1400" b="1" kern="1200" dirty="0" smtClean="0">
              <a:solidFill>
                <a:srgbClr val="4C7C8B"/>
              </a:solidFill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569913" y="6453188"/>
            <a:ext cx="5761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468313" y="1196975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269776"/>
            <a:ext cx="8496175" cy="782960"/>
          </a:xfrm>
        </p:spPr>
        <p:txBody>
          <a:bodyPr/>
          <a:lstStyle>
            <a:lvl1pPr>
              <a:defRPr>
                <a:solidFill>
                  <a:srgbClr val="334A5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6"/>
            <a:ext cx="8507288" cy="5256212"/>
          </a:xfrm>
        </p:spPr>
        <p:txBody>
          <a:bodyPr/>
          <a:lstStyle>
            <a:lvl2pPr>
              <a:buFont typeface="Wingdings" pitchFamily="2" charset="2"/>
              <a:buChar char="Ø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94725" y="6453188"/>
            <a:ext cx="441325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EDAC-482C-4D6C-B5B3-7BD32B1381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8586601" y="6461125"/>
            <a:ext cx="4413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A6AB5A-8D0D-4538-9852-4D53ACAE1F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27088" y="2205038"/>
            <a:ext cx="7921625" cy="16764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334A53"/>
                </a:solidFill>
              </a:rPr>
              <a:t>Спасибо за внимание!</a:t>
            </a:r>
          </a:p>
          <a:p>
            <a:pPr algn="ctr" eaLnBrk="1" hangingPunct="1">
              <a:defRPr/>
            </a:pPr>
            <a:endParaRPr lang="ru-RU" sz="3200" b="1" dirty="0" smtClean="0">
              <a:solidFill>
                <a:srgbClr val="334A53"/>
              </a:solidFill>
            </a:endParaRPr>
          </a:p>
          <a:p>
            <a:pPr algn="ctr" eaLnBrk="1" hangingPunct="1">
              <a:defRPr/>
            </a:pPr>
            <a:endParaRPr lang="ru-RU" sz="3200" b="1" dirty="0" smtClean="0">
              <a:solidFill>
                <a:srgbClr val="334A53"/>
              </a:solidFill>
            </a:endParaRPr>
          </a:p>
        </p:txBody>
      </p:sp>
      <p:sp>
        <p:nvSpPr>
          <p:cNvPr id="3" name="Rectangle 10"/>
          <p:cNvSpPr/>
          <p:nvPr userDrawn="1"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94725" y="6453188"/>
            <a:ext cx="441325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260B-A299-4362-B883-55BC266016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4" y="404664"/>
            <a:ext cx="1574801" cy="1588090"/>
          </a:xfrm>
          <a:prstGeom prst="rect">
            <a:avLst/>
          </a:prstGeom>
        </p:spPr>
      </p:pic>
      <p:grpSp>
        <p:nvGrpSpPr>
          <p:cNvPr id="15" name="Group 8"/>
          <p:cNvGrpSpPr>
            <a:grpSpLocks/>
          </p:cNvGrpSpPr>
          <p:nvPr userDrawn="1"/>
        </p:nvGrpSpPr>
        <p:grpSpPr bwMode="auto">
          <a:xfrm>
            <a:off x="1306513" y="5440363"/>
            <a:ext cx="6961187" cy="923925"/>
            <a:chOff x="1439863" y="4956773"/>
            <a:chExt cx="6961570" cy="923925"/>
          </a:xfrm>
        </p:grpSpPr>
        <p:sp>
          <p:nvSpPr>
            <p:cNvPr id="16" name="Прямоугольник 11"/>
            <p:cNvSpPr>
              <a:spLocks noChangeArrowheads="1"/>
            </p:cNvSpPr>
            <p:nvPr userDrawn="1"/>
          </p:nvSpPr>
          <p:spPr bwMode="auto">
            <a:xfrm>
              <a:off x="1439863" y="4956773"/>
              <a:ext cx="457225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b="1" i="1" dirty="0" smtClean="0">
                  <a:solidFill>
                    <a:srgbClr val="334A53"/>
                  </a:solidFill>
                </a:rPr>
                <a:t>Присоединяйтесь к нам</a:t>
              </a:r>
            </a:p>
            <a:p>
              <a:pPr eaLnBrk="1" hangingPunct="1">
                <a:defRPr/>
              </a:pPr>
              <a:r>
                <a:rPr lang="ru-RU" altLang="ru-RU" b="1" i="1" dirty="0" smtClean="0">
                  <a:solidFill>
                    <a:srgbClr val="334A53"/>
                  </a:solidFill>
                </a:rPr>
                <a:t>в социальных сетях: </a:t>
              </a:r>
            </a:p>
            <a:p>
              <a:pPr eaLnBrk="1" hangingPunct="1">
                <a:defRPr/>
              </a:pPr>
              <a:r>
                <a:rPr lang="ru-RU" altLang="ru-RU" b="1" i="1" dirty="0" smtClean="0">
                  <a:solidFill>
                    <a:srgbClr val="334A53"/>
                  </a:solidFill>
                </a:rPr>
                <a:t>группа «Институт госзакупок»</a:t>
              </a:r>
            </a:p>
          </p:txBody>
        </p:sp>
        <p:grpSp>
          <p:nvGrpSpPr>
            <p:cNvPr id="17" name="Group 10"/>
            <p:cNvGrpSpPr>
              <a:grpSpLocks/>
            </p:cNvGrpSpPr>
            <p:nvPr userDrawn="1"/>
          </p:nvGrpSpPr>
          <p:grpSpPr bwMode="auto">
            <a:xfrm>
              <a:off x="6039878" y="5138738"/>
              <a:ext cx="2361555" cy="552806"/>
              <a:chOff x="6039878" y="5138738"/>
              <a:chExt cx="2361555" cy="552806"/>
            </a:xfrm>
          </p:grpSpPr>
          <p:pic>
            <p:nvPicPr>
              <p:cNvPr id="18" name="Рисунок 12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607" y="5163896"/>
                <a:ext cx="502152" cy="50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Рисунок 14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999" y="5138738"/>
                <a:ext cx="552434" cy="552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Рисунок 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78" y="5171087"/>
                <a:ext cx="495299" cy="495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556630" y="3140968"/>
            <a:ext cx="45720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Aft>
                <a:spcPts val="125"/>
              </a:spcAft>
              <a:defRPr/>
            </a:pPr>
            <a:r>
              <a:rPr lang="ru-RU" altLang="ru-RU" sz="1600" b="1" dirty="0" smtClean="0">
                <a:solidFill>
                  <a:srgbClr val="4C6D7A"/>
                </a:solidFill>
              </a:rPr>
              <a:t>ХРАМКИН</a:t>
            </a:r>
            <a:r>
              <a:rPr lang="ru-RU" altLang="ru-RU" sz="1600" b="1" baseline="0" dirty="0" smtClean="0">
                <a:solidFill>
                  <a:srgbClr val="4C6D7A"/>
                </a:solidFill>
              </a:rPr>
              <a:t> АНДРЕЙ АЛЕКСАНДРОВИЧ</a:t>
            </a:r>
            <a:endParaRPr lang="ru-RU" altLang="ru-RU" sz="1600" b="1" dirty="0" smtClean="0">
              <a:solidFill>
                <a:srgbClr val="4C6D7A"/>
              </a:solidFill>
            </a:endParaRPr>
          </a:p>
          <a:p>
            <a:pPr algn="ctr" eaLnBrk="1" hangingPunct="1">
              <a:spcAft>
                <a:spcPts val="125"/>
              </a:spcAft>
              <a:tabLst>
                <a:tab pos="0" algn="l"/>
              </a:tabLst>
              <a:defRPr/>
            </a:pPr>
            <a:r>
              <a:rPr kumimoji="0" lang="ru-RU" altLang="ru-RU" sz="1600" b="1" dirty="0" smtClean="0">
                <a:solidFill>
                  <a:srgbClr val="4C6D7A"/>
                </a:solidFill>
              </a:rPr>
              <a:t/>
            </a:r>
            <a:br>
              <a:rPr kumimoji="0" lang="ru-RU" altLang="ru-RU" sz="1600" b="1" dirty="0" smtClean="0">
                <a:solidFill>
                  <a:srgbClr val="4C6D7A"/>
                </a:solidFill>
              </a:rPr>
            </a:br>
            <a:r>
              <a:rPr kumimoji="0" lang="ru-RU" altLang="ru-RU" sz="1600" b="1" dirty="0" smtClean="0">
                <a:solidFill>
                  <a:srgbClr val="4C6D7A"/>
                </a:solidFill>
              </a:rPr>
              <a:t>Директор</a:t>
            </a:r>
          </a:p>
          <a:p>
            <a:pPr algn="ctr" eaLnBrk="1" hangingPunct="1">
              <a:spcAft>
                <a:spcPts val="125"/>
              </a:spcAft>
              <a:defRPr/>
            </a:pPr>
            <a:r>
              <a:rPr kumimoji="0" lang="ru-RU" altLang="ru-RU" sz="1600" b="1" dirty="0" smtClean="0">
                <a:solidFill>
                  <a:srgbClr val="4C6D7A"/>
                </a:solidFill>
              </a:rPr>
              <a:t>Института госзакупок</a:t>
            </a:r>
          </a:p>
          <a:p>
            <a:pPr algn="ctr" eaLnBrk="1" hangingPunct="1">
              <a:spcAft>
                <a:spcPts val="125"/>
              </a:spcAft>
              <a:defRPr/>
            </a:pPr>
            <a:endParaRPr kumimoji="0" lang="ru-RU" altLang="ru-RU" sz="1600" b="1" dirty="0" smtClean="0">
              <a:solidFill>
                <a:srgbClr val="4C6D7A"/>
              </a:solidFill>
            </a:endParaRPr>
          </a:p>
          <a:p>
            <a:pPr algn="ctr" eaLnBrk="1" hangingPunct="1">
              <a:spcAft>
                <a:spcPts val="125"/>
              </a:spcAft>
              <a:defRPr/>
            </a:pPr>
            <a:r>
              <a:rPr kumimoji="0" lang="ru-RU" altLang="ru-RU" sz="1600" b="1" dirty="0" smtClean="0">
                <a:solidFill>
                  <a:srgbClr val="4C6D7A"/>
                </a:solidFill>
              </a:rPr>
              <a:t>www.roszakupki.ru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ru-RU" sz="500" dirty="0">
              <a:solidFill>
                <a:srgbClr val="89898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8064896" cy="1470025"/>
          </a:xfrm>
        </p:spPr>
        <p:txBody>
          <a:bodyPr/>
          <a:lstStyle>
            <a:lvl1pPr>
              <a:defRPr sz="5400">
                <a:solidFill>
                  <a:srgbClr val="334A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4" y="404664"/>
            <a:ext cx="1574801" cy="1588090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2555874" y="4149080"/>
            <a:ext cx="4824438" cy="2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5"/>
              </a:spcAft>
              <a:defRPr/>
            </a:pPr>
            <a:r>
              <a:rPr lang="ru-RU" altLang="ru-RU" sz="1600" b="1" dirty="0" smtClean="0">
                <a:solidFill>
                  <a:srgbClr val="4C6D7A"/>
                </a:solidFill>
              </a:rPr>
              <a:t>ХРАМКИН АНДРЕЙ АЛЕКСАНДРОВИЧ</a:t>
            </a:r>
          </a:p>
          <a:p>
            <a:pPr algn="ctr">
              <a:spcAft>
                <a:spcPts val="125"/>
              </a:spcAft>
              <a:tabLst>
                <a:tab pos="0" algn="l"/>
              </a:tabLst>
              <a:defRPr/>
            </a:pPr>
            <a:r>
              <a:rPr lang="ru-RU" altLang="ru-RU" sz="1600" b="1" dirty="0" smtClean="0">
                <a:solidFill>
                  <a:srgbClr val="4C6D7A"/>
                </a:solidFill>
              </a:rPr>
              <a:t/>
            </a:r>
            <a:br>
              <a:rPr lang="ru-RU" altLang="ru-RU" sz="1600" b="1" dirty="0" smtClean="0">
                <a:solidFill>
                  <a:srgbClr val="4C6D7A"/>
                </a:solidFill>
              </a:rPr>
            </a:br>
            <a:r>
              <a:rPr lang="ru-RU" altLang="ru-RU" sz="1600" b="1" dirty="0" smtClean="0">
                <a:solidFill>
                  <a:srgbClr val="4C6D7A"/>
                </a:solidFill>
              </a:rPr>
              <a:t>Директор</a:t>
            </a:r>
          </a:p>
          <a:p>
            <a:pPr algn="ctr">
              <a:spcAft>
                <a:spcPts val="125"/>
              </a:spcAft>
              <a:defRPr/>
            </a:pPr>
            <a:r>
              <a:rPr lang="ru-RU" altLang="ru-RU" sz="1600" b="1" dirty="0" smtClean="0">
                <a:solidFill>
                  <a:srgbClr val="4C6D7A"/>
                </a:solidFill>
              </a:rPr>
              <a:t>Института госзакупок</a:t>
            </a:r>
          </a:p>
          <a:p>
            <a:pPr algn="ctr">
              <a:spcAft>
                <a:spcPts val="125"/>
              </a:spcAft>
              <a:defRPr/>
            </a:pPr>
            <a:endParaRPr lang="ru-RU" altLang="ru-RU" sz="800" b="1" dirty="0" smtClean="0">
              <a:solidFill>
                <a:srgbClr val="4C6D7A"/>
              </a:solidFill>
            </a:endParaRPr>
          </a:p>
          <a:p>
            <a:pPr algn="ctr">
              <a:spcAft>
                <a:spcPts val="125"/>
              </a:spcAft>
              <a:defRPr/>
            </a:pPr>
            <a:r>
              <a:rPr lang="ru-RU" sz="1600" b="1" dirty="0" smtClean="0">
                <a:solidFill>
                  <a:srgbClr val="4C6D7A"/>
                </a:solidFill>
              </a:rPr>
              <a:t>Сертифицированный преподаватель </a:t>
            </a:r>
            <a:br>
              <a:rPr lang="ru-RU" sz="1600" b="1" dirty="0" smtClean="0">
                <a:solidFill>
                  <a:srgbClr val="4C6D7A"/>
                </a:solidFill>
              </a:rPr>
            </a:br>
            <a:r>
              <a:rPr lang="ru-RU" sz="1600" b="1" dirty="0" smtClean="0">
                <a:solidFill>
                  <a:srgbClr val="4C6D7A"/>
                </a:solidFill>
              </a:rPr>
              <a:t>в сфере закупок</a:t>
            </a:r>
          </a:p>
          <a:p>
            <a:pPr algn="ctr">
              <a:spcAft>
                <a:spcPts val="125"/>
              </a:spcAft>
              <a:defRPr/>
            </a:pPr>
            <a:endParaRPr lang="ru-RU" altLang="ru-RU" sz="1600" b="1" dirty="0" smtClean="0">
              <a:solidFill>
                <a:srgbClr val="4C6D7A"/>
              </a:solidFill>
            </a:endParaRPr>
          </a:p>
          <a:p>
            <a:pPr algn="ctr">
              <a:spcAft>
                <a:spcPts val="125"/>
              </a:spcAft>
              <a:defRPr/>
            </a:pPr>
            <a:r>
              <a:rPr lang="ru-RU" altLang="ru-RU" sz="1600" b="1" dirty="0" smtClean="0">
                <a:solidFill>
                  <a:srgbClr val="4C6D7A"/>
                </a:solidFill>
              </a:rPr>
              <a:t>www.roszakupki.ru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ru-RU" sz="500" dirty="0">
              <a:solidFill>
                <a:srgbClr val="89898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5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468313" y="6453188"/>
            <a:ext cx="8064500" cy="288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rgbClr val="4C7C8B"/>
                </a:solidFill>
              </a:rPr>
              <a:t>©</a:t>
            </a:r>
            <a:r>
              <a:rPr lang="ru-RU" sz="1400" b="1" dirty="0" smtClean="0">
                <a:solidFill>
                  <a:srgbClr val="4C7C8B"/>
                </a:solidFill>
              </a:rPr>
              <a:t> Институт госзакупок, </a:t>
            </a:r>
            <a:r>
              <a:rPr lang="ru-RU" sz="1400" b="1" dirty="0" err="1" smtClean="0">
                <a:solidFill>
                  <a:srgbClr val="4C7C8B"/>
                </a:solidFill>
              </a:rPr>
              <a:t>Храмкин</a:t>
            </a:r>
            <a:r>
              <a:rPr lang="ru-RU" sz="1400" b="1" dirty="0" smtClean="0">
                <a:solidFill>
                  <a:srgbClr val="4C7C8B"/>
                </a:solidFill>
              </a:rPr>
              <a:t> Андрей Александрович, 2015,</a:t>
            </a:r>
            <a:r>
              <a:rPr lang="en-US" sz="1400" b="1" dirty="0" smtClean="0">
                <a:solidFill>
                  <a:srgbClr val="4C7C8B"/>
                </a:solidFill>
              </a:rPr>
              <a:t> www</a:t>
            </a:r>
            <a:r>
              <a:rPr lang="ru-RU" sz="1400" b="1" dirty="0" smtClean="0">
                <a:solidFill>
                  <a:srgbClr val="4C7C8B"/>
                </a:solidFill>
              </a:rPr>
              <a:t>.</a:t>
            </a:r>
            <a:r>
              <a:rPr lang="en-US" sz="1400" b="1" dirty="0" err="1" smtClean="0">
                <a:solidFill>
                  <a:srgbClr val="4C7C8B"/>
                </a:solidFill>
              </a:rPr>
              <a:t>roszakupki</a:t>
            </a:r>
            <a:r>
              <a:rPr lang="ru-RU" sz="1400" b="1" dirty="0" smtClean="0">
                <a:solidFill>
                  <a:srgbClr val="4C7C8B"/>
                </a:solidFill>
              </a:rPr>
              <a:t>.</a:t>
            </a:r>
            <a:r>
              <a:rPr lang="en-US" sz="1400" b="1" dirty="0" err="1" smtClean="0">
                <a:solidFill>
                  <a:srgbClr val="4C7C8B"/>
                </a:solidFill>
              </a:rPr>
              <a:t>ru</a:t>
            </a:r>
            <a:endParaRPr lang="ru-RU" sz="1400" b="1" dirty="0" smtClean="0">
              <a:solidFill>
                <a:srgbClr val="4C7C8B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569913" y="6453188"/>
            <a:ext cx="5761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468313" y="1196975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269776"/>
            <a:ext cx="8496175" cy="782960"/>
          </a:xfrm>
        </p:spPr>
        <p:txBody>
          <a:bodyPr/>
          <a:lstStyle>
            <a:lvl1pPr>
              <a:defRPr>
                <a:solidFill>
                  <a:srgbClr val="334A5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6"/>
            <a:ext cx="8507288" cy="5256212"/>
          </a:xfrm>
        </p:spPr>
        <p:txBody>
          <a:bodyPr/>
          <a:lstStyle>
            <a:lvl2pPr>
              <a:buFont typeface="Wingdings" pitchFamily="2" charset="2"/>
              <a:buChar char="Ø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94725" y="6453188"/>
            <a:ext cx="441325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EDAC-482C-4D6C-B5B3-7BD32B1381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8586601" y="6461125"/>
            <a:ext cx="4413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A6AB5A-8D0D-4538-9852-4D53ACAE1F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8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27088" y="2205038"/>
            <a:ext cx="7921625" cy="16764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334A53"/>
                </a:solidFill>
              </a:rPr>
              <a:t>Спасибо за внимание!</a:t>
            </a:r>
          </a:p>
          <a:p>
            <a:pPr algn="ctr" eaLnBrk="1" hangingPunct="1">
              <a:defRPr/>
            </a:pPr>
            <a:endParaRPr lang="ru-RU" sz="3200" b="1" dirty="0" smtClean="0">
              <a:solidFill>
                <a:srgbClr val="334A53"/>
              </a:solidFill>
            </a:endParaRPr>
          </a:p>
          <a:p>
            <a:pPr algn="ctr" eaLnBrk="1" hangingPunct="1">
              <a:defRPr/>
            </a:pPr>
            <a:endParaRPr lang="ru-RU" sz="3200" b="1" dirty="0" smtClean="0">
              <a:solidFill>
                <a:srgbClr val="334A53"/>
              </a:solidFill>
            </a:endParaRPr>
          </a:p>
        </p:txBody>
      </p:sp>
      <p:sp>
        <p:nvSpPr>
          <p:cNvPr id="3" name="Rectangle 10"/>
          <p:cNvSpPr/>
          <p:nvPr userDrawn="1"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594725" y="6453188"/>
            <a:ext cx="441325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260B-A299-4362-B883-55BC266016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4" y="404664"/>
            <a:ext cx="1574801" cy="1588090"/>
          </a:xfrm>
          <a:prstGeom prst="rect">
            <a:avLst/>
          </a:prstGeom>
        </p:spPr>
      </p:pic>
      <p:grpSp>
        <p:nvGrpSpPr>
          <p:cNvPr id="15" name="Group 8"/>
          <p:cNvGrpSpPr>
            <a:grpSpLocks/>
          </p:cNvGrpSpPr>
          <p:nvPr userDrawn="1"/>
        </p:nvGrpSpPr>
        <p:grpSpPr bwMode="auto">
          <a:xfrm>
            <a:off x="1306513" y="5440363"/>
            <a:ext cx="6961187" cy="923925"/>
            <a:chOff x="1439863" y="4956773"/>
            <a:chExt cx="6961570" cy="923925"/>
          </a:xfrm>
        </p:grpSpPr>
        <p:sp>
          <p:nvSpPr>
            <p:cNvPr id="16" name="Прямоугольник 11"/>
            <p:cNvSpPr>
              <a:spLocks noChangeArrowheads="1"/>
            </p:cNvSpPr>
            <p:nvPr userDrawn="1"/>
          </p:nvSpPr>
          <p:spPr bwMode="auto">
            <a:xfrm>
              <a:off x="1439863" y="4956773"/>
              <a:ext cx="457225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b="1" i="1" dirty="0" smtClean="0">
                  <a:solidFill>
                    <a:srgbClr val="334A53"/>
                  </a:solidFill>
                </a:rPr>
                <a:t>Присоединяйтесь к нам</a:t>
              </a:r>
            </a:p>
            <a:p>
              <a:pPr eaLnBrk="1" hangingPunct="1">
                <a:defRPr/>
              </a:pPr>
              <a:r>
                <a:rPr lang="ru-RU" altLang="ru-RU" b="1" i="1" dirty="0" smtClean="0">
                  <a:solidFill>
                    <a:srgbClr val="334A53"/>
                  </a:solidFill>
                </a:rPr>
                <a:t>в социальных сетях: </a:t>
              </a:r>
            </a:p>
            <a:p>
              <a:pPr eaLnBrk="1" hangingPunct="1">
                <a:defRPr/>
              </a:pPr>
              <a:r>
                <a:rPr lang="ru-RU" altLang="ru-RU" b="1" i="1" dirty="0" smtClean="0">
                  <a:solidFill>
                    <a:srgbClr val="334A53"/>
                  </a:solidFill>
                </a:rPr>
                <a:t>группа «Институт госзакупок»</a:t>
              </a:r>
            </a:p>
          </p:txBody>
        </p:sp>
        <p:grpSp>
          <p:nvGrpSpPr>
            <p:cNvPr id="17" name="Group 10"/>
            <p:cNvGrpSpPr>
              <a:grpSpLocks/>
            </p:cNvGrpSpPr>
            <p:nvPr userDrawn="1"/>
          </p:nvGrpSpPr>
          <p:grpSpPr bwMode="auto">
            <a:xfrm>
              <a:off x="6039878" y="5138738"/>
              <a:ext cx="2361555" cy="552806"/>
              <a:chOff x="6039878" y="5138738"/>
              <a:chExt cx="2361555" cy="552806"/>
            </a:xfrm>
          </p:grpSpPr>
          <p:pic>
            <p:nvPicPr>
              <p:cNvPr id="18" name="Рисунок 12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607" y="5163896"/>
                <a:ext cx="502152" cy="502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Рисунок 14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999" y="5138738"/>
                <a:ext cx="552434" cy="552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Рисунок 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78" y="5171087"/>
                <a:ext cx="495299" cy="495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2429655" y="3212976"/>
            <a:ext cx="4824438" cy="14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5"/>
              </a:spcAft>
              <a:defRPr/>
            </a:pPr>
            <a:r>
              <a:rPr lang="ru-RU" altLang="ru-RU" sz="1600" b="1" dirty="0" smtClean="0">
                <a:solidFill>
                  <a:srgbClr val="4C6D7A"/>
                </a:solidFill>
              </a:rPr>
              <a:t>ХРАМКИН АНДРЕЙ АЛЕКСАНДРОВИЧ</a:t>
            </a:r>
          </a:p>
          <a:p>
            <a:pPr algn="ctr">
              <a:spcAft>
                <a:spcPts val="125"/>
              </a:spcAft>
              <a:tabLst>
                <a:tab pos="0" algn="l"/>
              </a:tabLst>
              <a:defRPr/>
            </a:pPr>
            <a:r>
              <a:rPr lang="ru-RU" altLang="ru-RU" sz="1600" b="1" dirty="0" smtClean="0">
                <a:solidFill>
                  <a:srgbClr val="4C6D7A"/>
                </a:solidFill>
              </a:rPr>
              <a:t/>
            </a:r>
            <a:br>
              <a:rPr lang="ru-RU" altLang="ru-RU" sz="1600" b="1" dirty="0" smtClean="0">
                <a:solidFill>
                  <a:srgbClr val="4C6D7A"/>
                </a:solidFill>
              </a:rPr>
            </a:br>
            <a:r>
              <a:rPr lang="ru-RU" altLang="ru-RU" sz="1600" b="1" dirty="0" smtClean="0">
                <a:solidFill>
                  <a:srgbClr val="4C6D7A"/>
                </a:solidFill>
              </a:rPr>
              <a:t>Директор Института госзакупок</a:t>
            </a:r>
          </a:p>
          <a:p>
            <a:pPr algn="ctr">
              <a:spcAft>
                <a:spcPts val="125"/>
              </a:spcAft>
              <a:defRPr/>
            </a:pPr>
            <a:endParaRPr lang="ru-RU" altLang="ru-RU" sz="1600" b="1" dirty="0" smtClean="0">
              <a:solidFill>
                <a:srgbClr val="4C6D7A"/>
              </a:solidFill>
            </a:endParaRPr>
          </a:p>
          <a:p>
            <a:pPr algn="ctr">
              <a:spcAft>
                <a:spcPts val="125"/>
              </a:spcAft>
              <a:defRPr/>
            </a:pPr>
            <a:r>
              <a:rPr lang="ru-RU" altLang="ru-RU" sz="1600" b="1" dirty="0" smtClean="0">
                <a:solidFill>
                  <a:srgbClr val="4C6D7A"/>
                </a:solidFill>
              </a:rPr>
              <a:t>www.roszakupki.ru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endParaRPr lang="ru-RU" sz="500" dirty="0">
              <a:solidFill>
                <a:srgbClr val="89898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4725" y="6453188"/>
            <a:ext cx="441325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046900-6CA7-4E00-81FD-2639AE1ED2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34A5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4A5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4A5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4A5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4A5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AutoNum type="arabicPeriod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4725" y="6453188"/>
            <a:ext cx="441325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046900-6CA7-4E00-81FD-2639AE1ED2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5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34A5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4A5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4A5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4A5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4A5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AutoNum type="arabicPeriod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042988" y="1916113"/>
            <a:ext cx="7705725" cy="2376487"/>
          </a:xfrm>
        </p:spPr>
        <p:txBody>
          <a:bodyPr/>
          <a:lstStyle/>
          <a:p>
            <a:r>
              <a:rPr lang="ru-RU" sz="1400" dirty="0" smtClean="0"/>
              <a:t> </a:t>
            </a:r>
            <a:r>
              <a:rPr lang="ru-RU" sz="4000" dirty="0"/>
              <a:t>Импортозамещение: реализация в </a:t>
            </a:r>
            <a:r>
              <a:rPr lang="ru-RU" sz="4000" dirty="0" err="1"/>
              <a:t>госзакупках</a:t>
            </a:r>
            <a:endParaRPr lang="ru-RU" sz="2800" dirty="0" smtClean="0">
              <a:solidFill>
                <a:srgbClr val="36535C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3399"/>
                </a:solidFill>
              </a:rPr>
              <a:t>Постановление Правительства РФ от 14.07.2014 № 656 </a:t>
            </a:r>
            <a:br>
              <a:rPr lang="ru-RU" sz="2400" dirty="0">
                <a:solidFill>
                  <a:srgbClr val="003399"/>
                </a:solidFill>
              </a:rPr>
            </a:br>
            <a:r>
              <a:rPr lang="ru-RU" sz="2000" dirty="0"/>
              <a:t>(запрет в отношении товаров машиностроения 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Всего 3 группы товаров: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Товары</a:t>
            </a:r>
            <a:r>
              <a:rPr lang="ru-RU" sz="2400" dirty="0">
                <a:solidFill>
                  <a:prstClr val="black"/>
                </a:solidFill>
              </a:rPr>
              <a:t>, указанные в пунктах 1-13, 17, 19, 27-32 и 34-55 перечня, </a:t>
            </a:r>
            <a:r>
              <a:rPr lang="ru-RU" sz="1800" dirty="0">
                <a:solidFill>
                  <a:prstClr val="black"/>
                </a:solidFill>
              </a:rPr>
              <a:t>например, </a:t>
            </a:r>
            <a:r>
              <a:rPr lang="ru-RU" sz="1800" dirty="0" smtClean="0">
                <a:solidFill>
                  <a:prstClr val="black"/>
                </a:solidFill>
              </a:rPr>
              <a:t>бульдозеры, </a:t>
            </a:r>
            <a:r>
              <a:rPr lang="ru-RU" sz="1800" dirty="0">
                <a:solidFill>
                  <a:prstClr val="black"/>
                </a:solidFill>
              </a:rPr>
              <a:t>троллейбусы, автокраны и пр.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Товары</a:t>
            </a:r>
            <a:r>
              <a:rPr lang="ru-RU" sz="2400" dirty="0">
                <a:solidFill>
                  <a:prstClr val="black"/>
                </a:solidFill>
              </a:rPr>
              <a:t>, указанные в пунктах 14-16 и 33 перечня, </a:t>
            </a:r>
            <a:r>
              <a:rPr lang="ru-RU" sz="1800" dirty="0">
                <a:solidFill>
                  <a:prstClr val="black"/>
                </a:solidFill>
              </a:rPr>
              <a:t>например, автомобили легковые и автомобили скорой </a:t>
            </a:r>
            <a:r>
              <a:rPr lang="ru-RU" sz="1800" dirty="0" smtClean="0">
                <a:solidFill>
                  <a:prstClr val="black"/>
                </a:solidFill>
              </a:rPr>
              <a:t>медицинской помощи</a:t>
            </a:r>
            <a:r>
              <a:rPr lang="ru-RU" sz="1800" dirty="0">
                <a:solidFill>
                  <a:prstClr val="black"/>
                </a:solidFill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Товары</a:t>
            </a:r>
            <a:r>
              <a:rPr lang="ru-RU" sz="2400" dirty="0">
                <a:solidFill>
                  <a:prstClr val="black"/>
                </a:solidFill>
              </a:rPr>
              <a:t>, указанные в пунктах 18 и 20-26 перечня, </a:t>
            </a:r>
            <a:r>
              <a:rPr lang="ru-RU" sz="1800" dirty="0">
                <a:solidFill>
                  <a:prstClr val="black"/>
                </a:solidFill>
              </a:rPr>
              <a:t>например, автобусы, автосамосвалы с дизельным двигателем, автосамосвалы с бензиновым двигателем и 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17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Закупаем товары машиностроения </a:t>
            </a:r>
            <a:br>
              <a:rPr lang="ru-RU" dirty="0" smtClean="0"/>
            </a:br>
            <a:r>
              <a:rPr lang="ru-RU" dirty="0" smtClean="0"/>
              <a:t>из группы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Можно купить только в случае, если их страной происхождения является Российская Федерация, Республика Белоруссия, Республика Армения  или Республика Казахстан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извещении и документации </a:t>
            </a:r>
            <a:r>
              <a:rPr lang="ru-RU" sz="2000" dirty="0" smtClean="0"/>
              <a:t>заказчику нужно указать, что:</a:t>
            </a:r>
          </a:p>
          <a:p>
            <a:pPr marL="457200" indent="-457200" algn="just">
              <a:buAutoNum type="arabicParenR"/>
            </a:pPr>
            <a:r>
              <a:rPr lang="ru-RU" sz="1800" dirty="0" smtClean="0"/>
              <a:t>в </a:t>
            </a:r>
            <a:r>
              <a:rPr lang="ru-RU" sz="1800" dirty="0"/>
              <a:t>соответствии с ч. 3 ст. 14 Закона № 44-ФЗ и на основании постановления Правительства РФ от 14.07.2014 № 656 установлен запрет на допуск товара, страной происхождения которого не является Российская Федерация, Республика </a:t>
            </a:r>
            <a:r>
              <a:rPr lang="ru-RU" sz="1800" dirty="0" smtClean="0"/>
              <a:t>Белоруссия, Республика Армения </a:t>
            </a:r>
            <a:r>
              <a:rPr lang="ru-RU" sz="1800" dirty="0"/>
              <a:t>или Республика </a:t>
            </a:r>
            <a:r>
              <a:rPr lang="ru-RU" sz="1800" dirty="0" smtClean="0"/>
              <a:t>Казахстан</a:t>
            </a:r>
          </a:p>
          <a:p>
            <a:pPr marL="457200" indent="-457200" algn="just">
              <a:buAutoNum type="arabicParenR"/>
            </a:pPr>
            <a:r>
              <a:rPr lang="ru-RU" sz="1800" dirty="0" smtClean="0"/>
              <a:t>участник </a:t>
            </a:r>
            <a:r>
              <a:rPr lang="ru-RU" sz="1800" dirty="0"/>
              <a:t>закупки в заявке может предложить только товар, страной происхождения которого является Российская Федерация, Республика </a:t>
            </a:r>
            <a:r>
              <a:rPr lang="ru-RU" sz="1800" dirty="0" smtClean="0"/>
              <a:t>Белоруссия, Республика Армения или </a:t>
            </a:r>
            <a:r>
              <a:rPr lang="ru-RU" sz="1800" dirty="0"/>
              <a:t>Республика </a:t>
            </a:r>
            <a:r>
              <a:rPr lang="ru-RU" sz="1800" dirty="0" smtClean="0"/>
              <a:t>Казахстан,</a:t>
            </a:r>
          </a:p>
          <a:p>
            <a:pPr marL="457200" indent="-457200" algn="just">
              <a:buAutoNum type="arabicParenR"/>
            </a:pPr>
            <a:r>
              <a:rPr lang="ru-RU" sz="1800" dirty="0" smtClean="0"/>
              <a:t>для </a:t>
            </a:r>
            <a:r>
              <a:rPr lang="ru-RU" sz="1800" dirty="0"/>
              <a:t>подтверждения страны происхождения товара заявка  участника закупки должна содержать сертификат о происхождении </a:t>
            </a:r>
            <a:r>
              <a:rPr lang="ru-RU" sz="1800" dirty="0" smtClean="0"/>
              <a:t>товара  </a:t>
            </a:r>
            <a:r>
              <a:rPr lang="ru-RU" sz="1800" dirty="0"/>
              <a:t>(</a:t>
            </a:r>
            <a:r>
              <a:rPr lang="ru-RU" sz="1800" dirty="0" err="1"/>
              <a:t>пп</a:t>
            </a:r>
            <a:r>
              <a:rPr lang="ru-RU" sz="1800" dirty="0"/>
              <a:t>. «з» п. 1 ч. 2 ст. </a:t>
            </a:r>
            <a:r>
              <a:rPr lang="ru-RU" sz="1800" dirty="0" smtClean="0"/>
              <a:t>51; п</a:t>
            </a:r>
            <a:r>
              <a:rPr lang="ru-RU" sz="1800" dirty="0"/>
              <a:t>. 6 ч. 5 ст. </a:t>
            </a:r>
            <a:r>
              <a:rPr lang="ru-RU" sz="1800" dirty="0" smtClean="0"/>
              <a:t>66; п. 6 ч. 3 ст. 73 </a:t>
            </a:r>
            <a:r>
              <a:rPr lang="ru-RU" sz="1800" dirty="0"/>
              <a:t>Закона </a:t>
            </a:r>
            <a:r>
              <a:rPr lang="ru-RU" sz="1800" dirty="0" smtClean="0"/>
              <a:t>№44-ФЗ)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/>
              <a:t>Сертификат о происхождении товара в России выдает ТПП </a:t>
            </a:r>
            <a:r>
              <a:rPr lang="ru-RU" sz="2000" dirty="0" smtClean="0"/>
              <a:t>России. Форма </a:t>
            </a:r>
            <a:r>
              <a:rPr lang="ru-RU" sz="2000" dirty="0"/>
              <a:t>сертификата (форма «СТ-1</a:t>
            </a:r>
            <a:r>
              <a:rPr lang="ru-RU" sz="2000" dirty="0" smtClean="0"/>
              <a:t>»)</a:t>
            </a: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0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Закупаем товары машиностроения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группы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Можно закупать, если </a:t>
            </a:r>
            <a:r>
              <a:rPr lang="ru-RU" sz="1600" dirty="0"/>
              <a:t>они </a:t>
            </a:r>
            <a:r>
              <a:rPr lang="ru-RU" sz="1600" i="1" dirty="0">
                <a:solidFill>
                  <a:srgbClr val="FF0000"/>
                </a:solidFill>
              </a:rPr>
              <a:t>соответствуют требованиям, предусмотренным примечанием к перечню и одному из следующих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условий:</a:t>
            </a:r>
          </a:p>
          <a:p>
            <a:pPr marL="0" indent="0">
              <a:buNone/>
            </a:pPr>
            <a:r>
              <a:rPr lang="ru-RU" sz="1200" dirty="0" smtClean="0"/>
              <a:t>1. произведены хозяйствующими субъектами, например:</a:t>
            </a:r>
            <a:endParaRPr lang="ru-RU" sz="1200" dirty="0"/>
          </a:p>
          <a:p>
            <a:r>
              <a:rPr lang="ru-RU" sz="1200" dirty="0" smtClean="0"/>
              <a:t>СП </a:t>
            </a:r>
            <a:r>
              <a:rPr lang="ru-RU" sz="1200" dirty="0"/>
              <a:t>ЗАО "ЮНИСОН", поселок </a:t>
            </a:r>
            <a:r>
              <a:rPr lang="ru-RU" sz="1200" dirty="0" err="1"/>
              <a:t>Обчак</a:t>
            </a:r>
            <a:r>
              <a:rPr lang="ru-RU" sz="1200" dirty="0"/>
              <a:t>, Минская область</a:t>
            </a:r>
          </a:p>
          <a:p>
            <a:r>
              <a:rPr lang="ru-RU" sz="1200" dirty="0" smtClean="0"/>
              <a:t>АО </a:t>
            </a:r>
            <a:r>
              <a:rPr lang="ru-RU" sz="1200" dirty="0"/>
              <a:t>"Азия Авто" (автосборочный завод), г. Усть-Каменогорск, ул. Бажова, 101/1</a:t>
            </a:r>
          </a:p>
          <a:p>
            <a:r>
              <a:rPr lang="ru-RU" sz="1200" dirty="0" smtClean="0"/>
              <a:t>ОАО </a:t>
            </a:r>
            <a:r>
              <a:rPr lang="ru-RU" sz="1200" dirty="0"/>
              <a:t>"</a:t>
            </a:r>
            <a:r>
              <a:rPr lang="ru-RU" sz="1200" dirty="0" err="1"/>
              <a:t>ИжАвто</a:t>
            </a:r>
            <a:r>
              <a:rPr lang="ru-RU" sz="1200" dirty="0"/>
              <a:t>", г. Ижевск, Республика Удмуртия</a:t>
            </a:r>
          </a:p>
          <a:p>
            <a:r>
              <a:rPr lang="ru-RU" sz="1200" dirty="0"/>
              <a:t>ОАО "СОЛЛЕРС-Набережные Челны", г. Набережные Челны, Республика Татарстан</a:t>
            </a:r>
          </a:p>
          <a:p>
            <a:r>
              <a:rPr lang="ru-RU" sz="1200" dirty="0"/>
              <a:t>ОАО "Автофрамос", г. Москва</a:t>
            </a:r>
          </a:p>
          <a:p>
            <a:r>
              <a:rPr lang="ru-RU" sz="1200" dirty="0"/>
              <a:t>ООО "Автомобильный завод "ГАЗ", г. Нижний Новгород</a:t>
            </a:r>
          </a:p>
          <a:p>
            <a:r>
              <a:rPr lang="ru-RU" sz="1200" dirty="0" smtClean="0"/>
              <a:t>ООО </a:t>
            </a:r>
            <a:r>
              <a:rPr lang="ru-RU" sz="1200" dirty="0"/>
              <a:t>"Фольксваген </a:t>
            </a:r>
            <a:r>
              <a:rPr lang="ru-RU" sz="1200" dirty="0" err="1"/>
              <a:t>Груп</a:t>
            </a:r>
            <a:r>
              <a:rPr lang="ru-RU" sz="1200" dirty="0"/>
              <a:t> Рус", г. Калуга</a:t>
            </a:r>
          </a:p>
          <a:p>
            <a:r>
              <a:rPr lang="ru-RU" sz="1200" dirty="0"/>
              <a:t>ООО "Дженерал </a:t>
            </a:r>
            <a:r>
              <a:rPr lang="ru-RU" sz="1200" dirty="0" err="1"/>
              <a:t>Моторз</a:t>
            </a:r>
            <a:r>
              <a:rPr lang="ru-RU" sz="1200" dirty="0"/>
              <a:t> Авто", г. Санкт-Петербург</a:t>
            </a:r>
          </a:p>
          <a:p>
            <a:r>
              <a:rPr lang="ru-RU" sz="1200" dirty="0" smtClean="0"/>
              <a:t> и др.</a:t>
            </a:r>
          </a:p>
          <a:p>
            <a:pPr marL="0" indent="0" algn="just">
              <a:buNone/>
            </a:pPr>
            <a:r>
              <a:rPr lang="ru-RU" sz="1200" dirty="0" smtClean="0"/>
              <a:t>2. произведены российскими юр. </a:t>
            </a:r>
            <a:r>
              <a:rPr lang="ru-RU" sz="1200" dirty="0"/>
              <a:t>лицами, осуществляющими ввоз </a:t>
            </a:r>
            <a:r>
              <a:rPr lang="ru-RU" sz="1200" dirty="0" err="1"/>
              <a:t>автокомпонентов</a:t>
            </a:r>
            <a:r>
              <a:rPr lang="ru-RU" sz="1200" dirty="0"/>
              <a:t> для промышленной сборки моторных транспортных средств на основании соглашений о ввозе товаров, предназначенных для промышленной сборки моторных транспортных средств товарных позиций 8701 </a:t>
            </a:r>
            <a:r>
              <a:rPr lang="ru-RU" sz="1200" dirty="0" smtClean="0"/>
              <a:t>-8705 </a:t>
            </a:r>
            <a:r>
              <a:rPr lang="ru-RU" sz="1200" dirty="0"/>
              <a:t>ТН ВЭД ТС, их узлов и агрегатов, заключенных с </a:t>
            </a:r>
            <a:r>
              <a:rPr lang="ru-RU" sz="1200" dirty="0" smtClean="0"/>
              <a:t>Минэкономразвития России, </a:t>
            </a:r>
            <a:r>
              <a:rPr lang="ru-RU" sz="1200" dirty="0"/>
              <a:t>при условии надлежащего исполнения указанных соглашений;</a:t>
            </a:r>
          </a:p>
          <a:p>
            <a:pPr marL="0" lvl="0" indent="0" algn="just">
              <a:buNone/>
            </a:pPr>
            <a:r>
              <a:rPr lang="ru-RU" sz="1200" dirty="0" smtClean="0"/>
              <a:t>3. или </a:t>
            </a:r>
            <a:r>
              <a:rPr lang="ru-RU" sz="1200" dirty="0"/>
              <a:t>в режиме, предусмотренном абзацем 6 п. 2 ст. 10 Соглашения по вопросам свободных (специальных, особых) экономических зон на таможенной территории Таможенного союза и таможенной процедуры свободной таможенной зоны от 18 июня 2010 </a:t>
            </a:r>
            <a:r>
              <a:rPr lang="ru-RU" sz="1200" dirty="0" smtClean="0"/>
              <a:t>г.</a:t>
            </a:r>
          </a:p>
          <a:p>
            <a:pPr marL="0" lvl="0" indent="0" algn="just">
              <a:buNone/>
            </a:pPr>
            <a:r>
              <a:rPr lang="ru-RU" sz="1600" dirty="0">
                <a:solidFill>
                  <a:prstClr val="black"/>
                </a:solidFill>
              </a:rPr>
              <a:t>Дл</a:t>
            </a:r>
            <a:r>
              <a:rPr lang="ru-RU" sz="1600" dirty="0" smtClean="0">
                <a:solidFill>
                  <a:prstClr val="black"/>
                </a:solidFill>
              </a:rPr>
              <a:t>я </a:t>
            </a:r>
            <a:r>
              <a:rPr lang="ru-RU" sz="1600" dirty="0">
                <a:solidFill>
                  <a:prstClr val="black"/>
                </a:solidFill>
              </a:rPr>
              <a:t>подтверждения соответствия товара </a:t>
            </a:r>
            <a:r>
              <a:rPr lang="ru-RU" sz="1600" dirty="0" smtClean="0">
                <a:solidFill>
                  <a:prstClr val="black"/>
                </a:solidFill>
              </a:rPr>
              <a:t>указанным требованиям </a:t>
            </a:r>
            <a:r>
              <a:rPr lang="ru-RU" sz="1600" dirty="0">
                <a:solidFill>
                  <a:prstClr val="black"/>
                </a:solidFill>
              </a:rPr>
              <a:t>заявка </a:t>
            </a:r>
            <a:r>
              <a:rPr lang="ru-RU" sz="1600" dirty="0" smtClean="0">
                <a:solidFill>
                  <a:prstClr val="black"/>
                </a:solidFill>
              </a:rPr>
              <a:t>участника </a:t>
            </a:r>
            <a:r>
              <a:rPr lang="ru-RU" sz="1600" dirty="0">
                <a:solidFill>
                  <a:prstClr val="black"/>
                </a:solidFill>
              </a:rPr>
              <a:t>закупки должна содержать акт экспертизы, выдаваемый ТПП России (</a:t>
            </a:r>
            <a:r>
              <a:rPr lang="ru-RU" sz="1600" dirty="0" err="1">
                <a:solidFill>
                  <a:prstClr val="black"/>
                </a:solidFill>
              </a:rPr>
              <a:t>пп</a:t>
            </a:r>
            <a:r>
              <a:rPr lang="ru-RU" sz="1600" dirty="0">
                <a:solidFill>
                  <a:prstClr val="black"/>
                </a:solidFill>
              </a:rPr>
              <a:t>. «з» п. 1 ч. 2 ст. 51; п. 6 ч. 5 ст. 66; п. 6 ч. 3 ст. 73 Закона </a:t>
            </a:r>
            <a:r>
              <a:rPr lang="ru-RU" sz="1600" dirty="0" smtClean="0">
                <a:solidFill>
                  <a:prstClr val="black"/>
                </a:solidFill>
              </a:rPr>
              <a:t>№ 44-ФЗ</a:t>
            </a:r>
            <a:r>
              <a:rPr lang="ru-RU" sz="1600" dirty="0">
                <a:solidFill>
                  <a:prstClr val="black"/>
                </a:solidFill>
              </a:rPr>
              <a:t>) 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869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Закупаем товары машиностроения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группы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Можно закупать, </a:t>
            </a:r>
            <a:r>
              <a:rPr lang="ru-RU" sz="1800" dirty="0"/>
              <a:t>если они соответствуют требованиям, предусмотренным примечанием к </a:t>
            </a:r>
            <a:r>
              <a:rPr lang="ru-RU" sz="1800" dirty="0" smtClean="0"/>
              <a:t>перечню (т.е. определенное количество операций по сборке осуществлено на территории России, Белоруссии, Казахстана, Армении).</a:t>
            </a:r>
            <a:endParaRPr lang="ru-RU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В </a:t>
            </a:r>
            <a:r>
              <a:rPr lang="ru-RU" sz="1800" dirty="0"/>
              <a:t>извещении и документации указывается, </a:t>
            </a:r>
            <a:r>
              <a:rPr lang="ru-RU" sz="1800" dirty="0" smtClean="0"/>
              <a:t>что:</a:t>
            </a:r>
          </a:p>
          <a:p>
            <a:pPr algn="just">
              <a:buFont typeface="+mj-lt"/>
              <a:buAutoNum type="arabicParenR"/>
            </a:pPr>
            <a:r>
              <a:rPr lang="ru-RU" sz="1600" dirty="0" smtClean="0"/>
              <a:t>в </a:t>
            </a:r>
            <a:r>
              <a:rPr lang="ru-RU" sz="1600" dirty="0"/>
              <a:t>соответствии с ч. 3 ст. 14 Закона № 44-ФЗ и на основании постановления Правительства РФ от 14.07.2014 № 656 установлен запрет на допуск товара, который </a:t>
            </a:r>
            <a:r>
              <a:rPr lang="ru-RU" sz="1600" i="1" dirty="0"/>
              <a:t>не соответствует</a:t>
            </a:r>
            <a:r>
              <a:rPr lang="ru-RU" sz="1600" dirty="0"/>
              <a:t> требованиям, предусмотренным примечанием к </a:t>
            </a:r>
            <a:r>
              <a:rPr lang="ru-RU" sz="1600" dirty="0" smtClean="0"/>
              <a:t>перечню</a:t>
            </a:r>
          </a:p>
          <a:p>
            <a:pPr algn="just">
              <a:buFont typeface="+mj-lt"/>
              <a:buAutoNum type="arabicParenR"/>
            </a:pPr>
            <a:r>
              <a:rPr lang="ru-RU" sz="1600" dirty="0" smtClean="0"/>
              <a:t>участник </a:t>
            </a:r>
            <a:r>
              <a:rPr lang="ru-RU" sz="1600" dirty="0"/>
              <a:t>закупки в заявке может предложить только товар, соответствующий требованиям, предусмотренным примечанием к </a:t>
            </a:r>
            <a:r>
              <a:rPr lang="ru-RU" sz="1600" dirty="0" smtClean="0"/>
              <a:t>перечню</a:t>
            </a:r>
          </a:p>
          <a:p>
            <a:pPr algn="just">
              <a:buFont typeface="+mj-lt"/>
              <a:buAutoNum type="arabicParenR"/>
            </a:pPr>
            <a:r>
              <a:rPr lang="ru-RU" sz="1600" dirty="0" smtClean="0"/>
              <a:t>для </a:t>
            </a:r>
            <a:r>
              <a:rPr lang="ru-RU" sz="1600" dirty="0"/>
              <a:t>подтверждения соответствия товара указанному требованию заявка  участника закупки должна содержать акт экспертизы, выдаваемый ТПП России (</a:t>
            </a:r>
            <a:r>
              <a:rPr lang="ru-RU" sz="1600" dirty="0" err="1"/>
              <a:t>пп</a:t>
            </a:r>
            <a:r>
              <a:rPr lang="ru-RU" sz="1600" dirty="0"/>
              <a:t>. «з» п. 1 ч. 2 ст. 51; п. 6 ч. 5 ст. 66; п. 6 ч. 3 ст. 73 Закона №44-ФЗ)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81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3399"/>
                </a:solidFill>
              </a:rPr>
              <a:t>Постановление Правительства РФ от 11.08.2014 № 791 </a:t>
            </a:r>
            <a:r>
              <a:rPr lang="ru-RU" sz="2000" dirty="0"/>
              <a:t>(запрет в отношении товаров легкой промышленности)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713387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Действует с </a:t>
            </a:r>
            <a:r>
              <a:rPr lang="ru-RU" sz="2400" dirty="0" smtClean="0">
                <a:solidFill>
                  <a:prstClr val="black"/>
                </a:solidFill>
              </a:rPr>
              <a:t>1 сентября </a:t>
            </a:r>
            <a:r>
              <a:rPr lang="ru-RU" sz="2400" dirty="0">
                <a:solidFill>
                  <a:prstClr val="black"/>
                </a:solidFill>
              </a:rPr>
              <a:t>2014 г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Распространяется </a:t>
            </a:r>
            <a:r>
              <a:rPr lang="ru-RU" sz="2400" dirty="0" smtClean="0">
                <a:solidFill>
                  <a:prstClr val="black"/>
                </a:solidFill>
              </a:rPr>
              <a:t>только на заказчиков федерального уровня</a:t>
            </a:r>
            <a:endParaRPr lang="ru-RU" sz="2400" dirty="0">
              <a:solidFill>
                <a:prstClr val="black"/>
              </a:solidFill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Принцип: </a:t>
            </a:r>
          </a:p>
          <a:p>
            <a:pPr marL="355600" lvl="0" indent="0" algn="just">
              <a:buNone/>
            </a:pPr>
            <a:r>
              <a:rPr lang="ru-RU" sz="2400" i="1" dirty="0" smtClean="0">
                <a:solidFill>
                  <a:prstClr val="black"/>
                </a:solidFill>
              </a:rPr>
              <a:t>закупка </a:t>
            </a:r>
            <a:r>
              <a:rPr lang="ru-RU" sz="2400" i="1" dirty="0">
                <a:solidFill>
                  <a:prstClr val="black"/>
                </a:solidFill>
              </a:rPr>
              <a:t>товаров лёгкой промышленности  иностранного </a:t>
            </a:r>
            <a:r>
              <a:rPr lang="ru-RU" sz="2400" i="1" dirty="0" smtClean="0">
                <a:solidFill>
                  <a:prstClr val="black"/>
                </a:solidFill>
              </a:rPr>
              <a:t>производства допускается </a:t>
            </a:r>
            <a:r>
              <a:rPr lang="ru-RU" sz="2400" i="1" dirty="0">
                <a:solidFill>
                  <a:prstClr val="black"/>
                </a:solidFill>
              </a:rPr>
              <a:t>только в случае, если отсутствуют аналоги, произведенные в России, Белоруссии или </a:t>
            </a:r>
            <a:r>
              <a:rPr lang="ru-RU" sz="2400" i="1" dirty="0" smtClean="0">
                <a:solidFill>
                  <a:prstClr val="black"/>
                </a:solidFill>
              </a:rPr>
              <a:t>Казахстане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«Отсутствие производства» товаров легкой промышленности на территории России подтверждает Минпромторг России путем выдачи заключения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3399"/>
                </a:solidFill>
              </a:rPr>
              <a:t>Постановление Правительства РФ от 11.08.2014 № 791 </a:t>
            </a:r>
            <a:r>
              <a:rPr lang="ru-RU" sz="2000" dirty="0"/>
              <a:t>(запрет в отношении товаров легкой промышленности)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4785395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Запрет распространяется на </a:t>
            </a:r>
            <a:r>
              <a:rPr lang="ru-RU" sz="2000" dirty="0">
                <a:solidFill>
                  <a:prstClr val="black"/>
                </a:solidFill>
              </a:rPr>
              <a:t>ткани, канаты, веревки, шпагат, сети, </a:t>
            </a:r>
            <a:r>
              <a:rPr lang="ru-RU" sz="2000" dirty="0" smtClean="0">
                <a:solidFill>
                  <a:prstClr val="black"/>
                </a:solidFill>
              </a:rPr>
              <a:t>спецодежду, одежду </a:t>
            </a:r>
            <a:r>
              <a:rPr lang="ru-RU" sz="2000" dirty="0">
                <a:solidFill>
                  <a:prstClr val="black"/>
                </a:solidFill>
              </a:rPr>
              <a:t>из кожи, </a:t>
            </a:r>
            <a:r>
              <a:rPr lang="ru-RU" sz="2000" dirty="0" smtClean="0">
                <a:solidFill>
                  <a:prstClr val="black"/>
                </a:solidFill>
              </a:rPr>
              <a:t>одежду верхнюю,  </a:t>
            </a:r>
            <a:r>
              <a:rPr lang="ru-RU" sz="2000" dirty="0">
                <a:solidFill>
                  <a:prstClr val="black"/>
                </a:solidFill>
              </a:rPr>
              <a:t>белье нательное, изделия меховые, кожа, обувь, чемоданы, сумки дамские и прочие товары, </a:t>
            </a:r>
            <a:r>
              <a:rPr lang="ru-RU" sz="2000" dirty="0">
                <a:solidFill>
                  <a:srgbClr val="FF0000"/>
                </a:solidFill>
              </a:rPr>
              <a:t>а также (!) услуги по их производству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Постановление № 791 содержит 2 требования:</a:t>
            </a:r>
            <a:endParaRPr lang="ru-RU" sz="2000" dirty="0">
              <a:solidFill>
                <a:prstClr val="black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Запрет на закупку </a:t>
            </a:r>
            <a:r>
              <a:rPr lang="ru-RU" sz="2000" dirty="0">
                <a:solidFill>
                  <a:prstClr val="black"/>
                </a:solidFill>
              </a:rPr>
              <a:t>иностранных </a:t>
            </a:r>
            <a:r>
              <a:rPr lang="ru-RU" sz="2000" dirty="0" smtClean="0">
                <a:solidFill>
                  <a:prstClr val="black"/>
                </a:solidFill>
              </a:rPr>
              <a:t>товаров легкой промышленности, если указанные товары производятся на территории России, Белоруссии, Казахстана. </a:t>
            </a:r>
          </a:p>
          <a:p>
            <a:pPr marL="457200" lvl="0" indent="-457200" algn="just">
              <a:buFont typeface="Arial" charset="0"/>
              <a:buAutoNum type="arabicPeriod"/>
            </a:pPr>
            <a:r>
              <a:rPr lang="ru-RU" sz="2000" dirty="0" smtClean="0">
                <a:solidFill>
                  <a:prstClr val="black"/>
                </a:solidFill>
              </a:rPr>
              <a:t>Обязанность заказчиков устанавливать дополнительное  требование к участникам закупки (ч</a:t>
            </a:r>
            <a:r>
              <a:rPr lang="ru-RU" sz="2000" dirty="0">
                <a:solidFill>
                  <a:prstClr val="black"/>
                </a:solidFill>
              </a:rPr>
              <a:t>. 2 ст. 31</a:t>
            </a:r>
            <a:r>
              <a:rPr lang="ru-RU" sz="2000" dirty="0" smtClean="0">
                <a:solidFill>
                  <a:prstClr val="black"/>
                </a:solidFill>
              </a:rPr>
              <a:t>) об использовании при изготовлении товаров легкой промышленности материалов и полуфабрикатов, страной происхождения которых является  Россия, Белоруссия, Казахстан.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prstClr val="black"/>
                </a:solidFill>
              </a:rPr>
              <a:t>Это доп. требование необходимо установить в документации, если заказчик проводит конкурс или аукцион за закупку соответствующих товаров легкой промышленности (ч. 2 и ч. 4 ст. 31 Закона № 44-ФЗ). </a:t>
            </a:r>
            <a:endParaRPr lang="ru-RU" sz="1600" i="1" dirty="0">
              <a:solidFill>
                <a:prstClr val="black"/>
              </a:solidFill>
            </a:endParaRPr>
          </a:p>
          <a:p>
            <a:pPr marL="457200" lvl="0" indent="-457200" algn="just">
              <a:buAutoNum type="arabicPeriod"/>
            </a:pPr>
            <a:endParaRPr lang="ru-RU" sz="2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92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(постановление № 791):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485740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700" b="1" i="1" dirty="0" smtClean="0"/>
              <a:t>Можно </a:t>
            </a:r>
            <a:r>
              <a:rPr lang="ru-RU" sz="1700" b="1" i="1" dirty="0"/>
              <a:t>ли не направлять в Минпромторг России заявление о выдаче заключения, если заказчик достоверно знает, что производство товаров отсутствует на территории России, Белоруссии и Казахстана и может доказать это иным образом?</a:t>
            </a:r>
          </a:p>
          <a:p>
            <a:pPr algn="just"/>
            <a:r>
              <a:rPr lang="ru-RU" sz="1700" dirty="0"/>
              <a:t>Для целей применения постановления № 791 отсутствие производства должны подтвердить соответствующие уполномоченные органы (в России – Минпромторг России). Поэтому для того, чтобы не устанавливать в документации запрет на закупку иностранных товаров легкой промышленности, а также соответствующее дополнительное требование, необходимо </a:t>
            </a:r>
            <a:r>
              <a:rPr lang="ru-RU" sz="1700" dirty="0" smtClean="0"/>
              <a:t>обратиться </a:t>
            </a:r>
            <a:r>
              <a:rPr lang="ru-RU" sz="1700" dirty="0"/>
              <a:t>в Минпромторг России и получить заключение. </a:t>
            </a:r>
          </a:p>
          <a:p>
            <a:pPr marL="0" lvl="0" indent="0" algn="just">
              <a:spcBef>
                <a:spcPts val="1200"/>
              </a:spcBef>
              <a:buNone/>
            </a:pPr>
            <a:r>
              <a:rPr lang="ru-RU" sz="1700" b="1" i="1" dirty="0" smtClean="0"/>
              <a:t>Можно </a:t>
            </a:r>
            <a:r>
              <a:rPr lang="ru-RU" sz="1700" b="1" i="1" dirty="0"/>
              <a:t>ли объединить в состав одного лота товары легкой промышленности, включенные и не включенные в перечень, утвержденный постановлением № 791? </a:t>
            </a:r>
          </a:p>
          <a:p>
            <a:pPr algn="just"/>
            <a:r>
              <a:rPr lang="ru-RU" sz="1700" dirty="0" smtClean="0"/>
              <a:t>Закон </a:t>
            </a:r>
            <a:r>
              <a:rPr lang="ru-RU" sz="1700" dirty="0"/>
              <a:t>№ 44-ФЗ не запрещает такое объединение, </a:t>
            </a:r>
            <a:r>
              <a:rPr lang="ru-RU" sz="1700" dirty="0" smtClean="0"/>
              <a:t>однако представляется</a:t>
            </a:r>
            <a:r>
              <a:rPr lang="ru-RU" sz="1700" dirty="0"/>
              <a:t>, что так поступать не целесообразно. Учитывая, что закупка товаров легкой промышленности, попадающих под запрет, требует большего количества времени на подготовку закупки, объединение в один лот может поставить под угрозу своевременность обеспечения государственных нужд в товарах, не попадающих под запрет.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097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7" cy="782638"/>
          </a:xfrm>
        </p:spPr>
        <p:txBody>
          <a:bodyPr/>
          <a:lstStyle/>
          <a:p>
            <a:r>
              <a:rPr lang="ru-RU" sz="2400" dirty="0">
                <a:solidFill>
                  <a:srgbClr val="003399"/>
                </a:solidFill>
              </a:rPr>
              <a:t>Постановление Правительства РФ от 05.02.2015 № 102 </a:t>
            </a:r>
            <a:r>
              <a:rPr lang="ru-RU" sz="2000" dirty="0"/>
              <a:t>(ограничение</a:t>
            </a:r>
            <a:r>
              <a:rPr lang="ru-RU" altLang="ru-RU" sz="2000" dirty="0"/>
              <a:t> допуска иностранных мед. изделий)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302625" cy="5256212"/>
          </a:xfrm>
        </p:spPr>
        <p:txBody>
          <a:bodyPr/>
          <a:lstStyle/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prstClr val="black"/>
                </a:solidFill>
              </a:rPr>
              <a:t>Действует с 14 февраля 2015 г.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prstClr val="black"/>
                </a:solidFill>
              </a:rPr>
              <a:t>Под </a:t>
            </a:r>
            <a:r>
              <a:rPr lang="ru-RU" altLang="ru-RU" sz="2400" dirty="0">
                <a:solidFill>
                  <a:prstClr val="black"/>
                </a:solidFill>
              </a:rPr>
              <a:t>ограничение попали</a:t>
            </a:r>
            <a:r>
              <a:rPr lang="ru-RU" altLang="ru-RU" sz="2400" dirty="0" smtClean="0">
                <a:solidFill>
                  <a:prstClr val="black"/>
                </a:solidFill>
              </a:rPr>
              <a:t>:</a:t>
            </a:r>
          </a:p>
          <a:p>
            <a:pPr marL="361950" indent="-3619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000" dirty="0">
                <a:solidFill>
                  <a:prstClr val="black"/>
                </a:solidFill>
              </a:rPr>
              <a:t> томографы компьютерные с количеством срезов от 1 до 64 </a:t>
            </a:r>
          </a:p>
          <a:p>
            <a:pPr marL="361950" indent="-3619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000" dirty="0">
                <a:solidFill>
                  <a:prstClr val="black"/>
                </a:solidFill>
              </a:rPr>
              <a:t> устройства для переливания крови </a:t>
            </a:r>
          </a:p>
          <a:p>
            <a:pPr marL="361950" indent="-3619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000" dirty="0">
                <a:solidFill>
                  <a:prstClr val="black"/>
                </a:solidFill>
              </a:rPr>
              <a:t> электрокардиографы </a:t>
            </a:r>
          </a:p>
          <a:p>
            <a:pPr marL="361950" indent="-3619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000" dirty="0">
                <a:solidFill>
                  <a:prstClr val="black"/>
                </a:solidFill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</a:rPr>
              <a:t>рентгендиагностические</a:t>
            </a:r>
            <a:r>
              <a:rPr lang="ru-RU" altLang="ru-RU" sz="2000" dirty="0">
                <a:solidFill>
                  <a:prstClr val="black"/>
                </a:solidFill>
              </a:rPr>
              <a:t> комплексы и проч.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dirty="0" smtClean="0">
              <a:solidFill>
                <a:prstClr val="black"/>
              </a:solidFill>
            </a:endParaRPr>
          </a:p>
          <a:p>
            <a:pPr algn="just">
              <a:spcBef>
                <a:spcPct val="0"/>
              </a:spcBef>
            </a:pPr>
            <a:r>
              <a:rPr lang="ru-RU" altLang="ru-RU" sz="2000" dirty="0" smtClean="0">
                <a:solidFill>
                  <a:prstClr val="black"/>
                </a:solidFill>
              </a:rPr>
              <a:t>Принцип:</a:t>
            </a:r>
          </a:p>
          <a:p>
            <a:pPr marL="355600" indent="0" algn="just">
              <a:spcBef>
                <a:spcPct val="0"/>
              </a:spcBef>
              <a:buNone/>
            </a:pPr>
            <a:r>
              <a:rPr lang="ru-RU" sz="2000" i="1" dirty="0" smtClean="0">
                <a:solidFill>
                  <a:prstClr val="black"/>
                </a:solidFill>
              </a:rPr>
              <a:t>если </a:t>
            </a:r>
            <a:r>
              <a:rPr lang="ru-RU" sz="2000" i="1" dirty="0">
                <a:solidFill>
                  <a:prstClr val="black"/>
                </a:solidFill>
              </a:rPr>
              <a:t>в отношении медицинских изделий, указанных в постановлении № 102, </a:t>
            </a:r>
            <a:r>
              <a:rPr lang="ru-RU" sz="2000" i="1" dirty="0" smtClean="0">
                <a:solidFill>
                  <a:prstClr val="black"/>
                </a:solidFill>
              </a:rPr>
              <a:t>существует </a:t>
            </a:r>
            <a:r>
              <a:rPr lang="ru-RU" sz="2000" i="1" dirty="0">
                <a:solidFill>
                  <a:prstClr val="black"/>
                </a:solidFill>
              </a:rPr>
              <a:t>конкуренция как среди </a:t>
            </a:r>
            <a:r>
              <a:rPr lang="ru-RU" sz="2000" i="1" dirty="0" smtClean="0">
                <a:solidFill>
                  <a:prstClr val="black"/>
                </a:solidFill>
              </a:rPr>
              <a:t>«отечественных» поставщиков (Россия, Белоруссия, Казахстан, Армения), </a:t>
            </a:r>
            <a:r>
              <a:rPr lang="ru-RU" sz="2000" i="1" dirty="0">
                <a:solidFill>
                  <a:prstClr val="black"/>
                </a:solidFill>
              </a:rPr>
              <a:t>так и </a:t>
            </a:r>
            <a:r>
              <a:rPr lang="ru-RU" sz="2000" i="1" dirty="0" smtClean="0">
                <a:solidFill>
                  <a:prstClr val="black"/>
                </a:solidFill>
              </a:rPr>
              <a:t>среди</a:t>
            </a:r>
            <a:r>
              <a:rPr lang="ru-RU" sz="2000" i="1" dirty="0">
                <a:solidFill>
                  <a:prstClr val="black"/>
                </a:solidFill>
              </a:rPr>
              <a:t> «отечественных»</a:t>
            </a:r>
            <a:r>
              <a:rPr lang="ru-RU" sz="2000" i="1" dirty="0" smtClean="0">
                <a:solidFill>
                  <a:prstClr val="black"/>
                </a:solidFill>
              </a:rPr>
              <a:t> </a:t>
            </a:r>
            <a:r>
              <a:rPr lang="ru-RU" sz="2000" i="1" dirty="0">
                <a:solidFill>
                  <a:prstClr val="black"/>
                </a:solidFill>
              </a:rPr>
              <a:t>производителей, </a:t>
            </a:r>
            <a:r>
              <a:rPr lang="ru-RU" sz="2000" i="1" dirty="0" smtClean="0">
                <a:solidFill>
                  <a:prstClr val="black"/>
                </a:solidFill>
              </a:rPr>
              <a:t>участники закупки, предлагающие в заявке </a:t>
            </a:r>
            <a:r>
              <a:rPr lang="ru-RU" sz="2000" i="1" dirty="0">
                <a:solidFill>
                  <a:prstClr val="black"/>
                </a:solidFill>
              </a:rPr>
              <a:t>иностранные медицинские </a:t>
            </a:r>
            <a:r>
              <a:rPr lang="ru-RU" sz="2000" i="1" dirty="0" smtClean="0">
                <a:solidFill>
                  <a:prstClr val="black"/>
                </a:solidFill>
              </a:rPr>
              <a:t>изделия, </a:t>
            </a:r>
            <a:r>
              <a:rPr lang="ru-RU" sz="2000" i="1" dirty="0">
                <a:solidFill>
                  <a:prstClr val="black"/>
                </a:solidFill>
              </a:rPr>
              <a:t>не допускаются к участию в </a:t>
            </a:r>
            <a:r>
              <a:rPr lang="ru-RU" sz="2000" i="1" dirty="0" smtClean="0">
                <a:solidFill>
                  <a:prstClr val="black"/>
                </a:solidFill>
              </a:rPr>
              <a:t>закупке.</a:t>
            </a:r>
            <a:endParaRPr lang="ru-RU" altLang="ru-RU" sz="20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alt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468313" y="269875"/>
            <a:ext cx="8229600" cy="782638"/>
          </a:xfrm>
        </p:spPr>
        <p:txBody>
          <a:bodyPr/>
          <a:lstStyle/>
          <a:p>
            <a:r>
              <a:rPr lang="ru-RU" altLang="ru-RU" sz="2300" smtClean="0">
                <a:latin typeface="Arial" charset="0"/>
                <a:cs typeface="Arial" charset="0"/>
              </a:rPr>
              <a:t>ОГРАНИЧЕНИЕ допуска иностранных мед. изделий </a:t>
            </a:r>
            <a:r>
              <a:rPr lang="ru-RU" altLang="ru-RU" sz="2300" smtClean="0">
                <a:solidFill>
                  <a:srgbClr val="003399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300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ru-RU" altLang="ru-RU" sz="1800" i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Принцип – «третий лишний»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Заявки, содержащие предложение о поставке </a:t>
            </a:r>
            <a:r>
              <a:rPr lang="ru-RU" altLang="ru-RU" sz="1600" dirty="0" smtClean="0">
                <a:latin typeface="Arial" charset="0"/>
                <a:cs typeface="Arial" charset="0"/>
              </a:rPr>
              <a:t>включённых в Перечень</a:t>
            </a:r>
            <a:r>
              <a:rPr lang="ru-RU" altLang="ru-RU" sz="1600" b="1" dirty="0" smtClean="0">
                <a:latin typeface="Arial" charset="0"/>
                <a:cs typeface="Arial" charset="0"/>
              </a:rPr>
              <a:t> иностранных мед. изделий</a:t>
            </a:r>
            <a:r>
              <a:rPr lang="ru-RU" altLang="ru-RU" sz="1600" dirty="0" smtClean="0">
                <a:latin typeface="Arial" charset="0"/>
                <a:cs typeface="Arial" charset="0"/>
              </a:rPr>
              <a:t> (кроме товаров из стран ЕАЭС), </a:t>
            </a:r>
            <a:r>
              <a:rPr lang="ru-RU" altLang="ru-RU" sz="1600" b="1" dirty="0" smtClean="0">
                <a:latin typeface="Arial" charset="0"/>
                <a:cs typeface="Arial" charset="0"/>
              </a:rPr>
              <a:t>отклоняются только при </a:t>
            </a:r>
            <a:r>
              <a:rPr lang="ru-RU" altLang="ru-RU" sz="1600" b="1" i="1" dirty="0" smtClean="0">
                <a:latin typeface="Arial" charset="0"/>
                <a:cs typeface="Arial" charset="0"/>
              </a:rPr>
              <a:t>одновременном</a:t>
            </a:r>
            <a:r>
              <a:rPr lang="ru-RU" altLang="ru-RU" sz="1600" b="1" dirty="0" smtClean="0">
                <a:latin typeface="Arial" charset="0"/>
                <a:cs typeface="Arial" charset="0"/>
              </a:rPr>
              <a:t> соблюдении следующих условий</a:t>
            </a:r>
            <a:r>
              <a:rPr lang="ru-RU" altLang="ru-RU" sz="1600" dirty="0" smtClean="0">
                <a:latin typeface="Arial" charset="0"/>
                <a:cs typeface="Arial" charset="0"/>
              </a:rPr>
              <a:t>:</a:t>
            </a:r>
          </a:p>
          <a:p>
            <a:pPr algn="just">
              <a:buFont typeface="+mj-lt"/>
              <a:buAutoNum type="arabicParenR"/>
            </a:pPr>
            <a:r>
              <a:rPr lang="ru-RU" altLang="ru-RU" sz="1600" dirty="0" smtClean="0">
                <a:latin typeface="Arial" charset="0"/>
                <a:cs typeface="Arial" charset="0"/>
              </a:rPr>
              <a:t>помимо заявки с ин. мед. изделием поданы </a:t>
            </a:r>
            <a:r>
              <a:rPr lang="ru-RU" altLang="ru-RU" sz="1600" i="1" dirty="0" smtClean="0">
                <a:latin typeface="Arial" charset="0"/>
                <a:cs typeface="Arial" charset="0"/>
              </a:rPr>
              <a:t>не менее 2-х заявок с предложением мед. изделий, происходящих из РФ, Республики Армения, Республики Белоруссия и Республики Казахстан</a:t>
            </a:r>
            <a:r>
              <a:rPr lang="ru-RU" altLang="ru-RU" sz="1600" dirty="0" smtClean="0">
                <a:latin typeface="Arial" charset="0"/>
                <a:cs typeface="Arial" charset="0"/>
              </a:rPr>
              <a:t> </a:t>
            </a:r>
            <a:r>
              <a:rPr lang="ru-RU" altLang="ru-RU" sz="1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(конкуренция среди поставщиков)</a:t>
            </a:r>
          </a:p>
          <a:p>
            <a:pPr algn="just">
              <a:buFont typeface="+mj-lt"/>
              <a:buAutoNum type="arabicParenR"/>
            </a:pPr>
            <a:r>
              <a:rPr lang="ru-RU" altLang="ru-RU" sz="1600" dirty="0" smtClean="0">
                <a:latin typeface="Arial" charset="0"/>
                <a:cs typeface="Arial" charset="0"/>
              </a:rPr>
              <a:t>вышеуказанные заявки с предложением отечественных мед. изделий </a:t>
            </a:r>
            <a:r>
              <a:rPr lang="ru-RU" altLang="ru-RU" sz="1600" i="1" dirty="0" smtClean="0">
                <a:latin typeface="Arial" charset="0"/>
                <a:cs typeface="Arial" charset="0"/>
              </a:rPr>
              <a:t>полностью соответствуют требованиям документации</a:t>
            </a:r>
            <a:r>
              <a:rPr lang="ru-RU" altLang="ru-RU" sz="1600" dirty="0" smtClean="0">
                <a:latin typeface="Arial" charset="0"/>
                <a:cs typeface="Arial" charset="0"/>
              </a:rPr>
              <a:t> о закупке</a:t>
            </a:r>
          </a:p>
          <a:p>
            <a:pPr algn="just">
              <a:buFont typeface="+mj-lt"/>
              <a:buAutoNum type="arabicParenR"/>
            </a:pPr>
            <a:r>
              <a:rPr lang="ru-RU" altLang="ru-RU" sz="1600" dirty="0" smtClean="0">
                <a:latin typeface="Arial" charset="0"/>
                <a:cs typeface="Arial" charset="0"/>
              </a:rPr>
              <a:t>в заявках с предложением отечественных мед. изделий указаны </a:t>
            </a:r>
            <a:r>
              <a:rPr lang="ru-RU" altLang="ru-RU" sz="1600" i="1" dirty="0" smtClean="0">
                <a:latin typeface="Arial" charset="0"/>
                <a:cs typeface="Arial" charset="0"/>
              </a:rPr>
              <a:t>разные мед. изделия разных производителей</a:t>
            </a:r>
            <a:r>
              <a:rPr lang="ru-RU" altLang="ru-RU" sz="1600" dirty="0" smtClean="0">
                <a:latin typeface="Arial" charset="0"/>
                <a:cs typeface="Arial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Arial" charset="0"/>
                <a:cs typeface="Arial" charset="0"/>
              </a:rPr>
              <a:t>(конкуренция производителей</a:t>
            </a:r>
            <a:r>
              <a:rPr lang="ru-RU" altLang="ru-RU" sz="1600" dirty="0" smtClean="0">
                <a:latin typeface="Arial" charset="0"/>
                <a:cs typeface="Arial" charset="0"/>
              </a:rPr>
              <a:t>)</a:t>
            </a:r>
          </a:p>
          <a:p>
            <a:pPr algn="just">
              <a:buFont typeface="+mj-lt"/>
              <a:buAutoNum type="arabicParenR"/>
            </a:pPr>
            <a:r>
              <a:rPr lang="ru-RU" altLang="ru-RU" sz="1600" dirty="0" smtClean="0">
                <a:latin typeface="Arial" charset="0"/>
                <a:cs typeface="Arial" charset="0"/>
              </a:rPr>
              <a:t>к заявкам с предложением отечественных мед. изделий приложены </a:t>
            </a:r>
            <a:r>
              <a:rPr lang="ru-RU" altLang="ru-RU" sz="1600" i="1" dirty="0" smtClean="0">
                <a:latin typeface="Arial" charset="0"/>
                <a:cs typeface="Arial" charset="0"/>
              </a:rPr>
              <a:t>сертификаты, подтверждающие страну происхождения товара</a:t>
            </a:r>
            <a:r>
              <a:rPr lang="ru-RU" altLang="ru-RU" sz="1600" dirty="0" smtClean="0"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buNone/>
            </a:pPr>
            <a:endParaRPr lang="ru-RU" altLang="ru-RU" sz="1600" dirty="0" smtClean="0"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r>
              <a:rPr lang="ru-RU" altLang="ru-RU" sz="1600" b="1" dirty="0" smtClean="0">
                <a:latin typeface="Arial" charset="0"/>
                <a:cs typeface="Arial" charset="0"/>
              </a:rPr>
              <a:t>Если не соблюдено хотя бы одно из вышеперечисленных условий, заявка, содержащая предложение о поставке ин. мед. изделия, подлежит допуску на равных условиях с заявками, в которых предложены отечественные мед. изделия</a:t>
            </a:r>
            <a:r>
              <a:rPr lang="ru-RU" altLang="ru-RU" sz="1600" dirty="0" smtClean="0">
                <a:latin typeface="Arial" charset="0"/>
                <a:cs typeface="Arial" charset="0"/>
              </a:rPr>
              <a:t>.</a:t>
            </a:r>
          </a:p>
          <a:p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(постановление № 102):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640960" cy="4813995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600" b="1" i="1" dirty="0" smtClean="0"/>
              <a:t>При </a:t>
            </a:r>
            <a:r>
              <a:rPr lang="ru-RU" sz="1600" b="1" i="1" dirty="0"/>
              <a:t>закупке каких медицинских изделий действуют ограничения, предусмотренные Постановлением № 102</a:t>
            </a:r>
            <a:r>
              <a:rPr lang="ru-RU" sz="1600" b="1" i="1" dirty="0" smtClean="0"/>
              <a:t>?</a:t>
            </a:r>
          </a:p>
          <a:p>
            <a:pPr algn="just"/>
            <a:r>
              <a:rPr lang="ru-RU" sz="1600" dirty="0"/>
              <a:t>В Перечне указаны медицинские изделия</a:t>
            </a:r>
            <a:r>
              <a:rPr lang="ru-RU" sz="1600" dirty="0" smtClean="0"/>
              <a:t>, </a:t>
            </a:r>
            <a:r>
              <a:rPr lang="ru-RU" sz="1600" dirty="0"/>
              <a:t>классифицированные по кодам «ОК 034-2007 (КПЕС 2002). </a:t>
            </a:r>
            <a:r>
              <a:rPr lang="ru-RU" sz="1600" dirty="0" smtClean="0"/>
              <a:t>При </a:t>
            </a:r>
            <a:r>
              <a:rPr lang="ru-RU" sz="1600" dirty="0"/>
              <a:t>этом в названном Перечне имеется специальная </a:t>
            </a:r>
            <a:r>
              <a:rPr lang="ru-RU" sz="1600" dirty="0" smtClean="0"/>
              <a:t>оговорка, согласно которой ограничения </a:t>
            </a:r>
            <a:r>
              <a:rPr lang="ru-RU" sz="1600" dirty="0"/>
              <a:t>применяются не ко всем медицинским изделиям, относящимся к кодам ОКПД, указанным в Перечне, а только к видам медицинских изделий, прямо в нем поименованным. </a:t>
            </a:r>
            <a:endParaRPr lang="ru-RU" sz="1600" dirty="0" smtClean="0"/>
          </a:p>
          <a:p>
            <a:pPr marL="0" indent="0" algn="just">
              <a:spcAft>
                <a:spcPts val="0"/>
              </a:spcAft>
              <a:buNone/>
            </a:pPr>
            <a:endParaRPr lang="ru-RU" sz="1600" b="1" i="1" dirty="0" smtClean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i="1" dirty="0" smtClean="0"/>
              <a:t>В </a:t>
            </a:r>
            <a:r>
              <a:rPr lang="ru-RU" sz="1600" b="1" i="1" dirty="0"/>
              <a:t>случае закупки </a:t>
            </a:r>
            <a:r>
              <a:rPr lang="ru-RU" sz="1600" b="1" i="1" dirty="0" smtClean="0"/>
              <a:t>медицинских изделий путем </a:t>
            </a:r>
            <a:r>
              <a:rPr lang="ru-RU" sz="1600" b="1" i="1" dirty="0"/>
              <a:t>проведения электронного аукциона, на каком этапе рассмотрения заявок заказчик отклоняет заявки участников, содержащих предложения о поставке иностранных медицинских изделий (кроме товаров из стран ЕАЭС): при рассмотрении первых частей заявок или при подведении итогов аукциона</a:t>
            </a:r>
            <a:r>
              <a:rPr lang="ru-RU" sz="1600" b="1" i="1" dirty="0" smtClean="0"/>
              <a:t>?</a:t>
            </a:r>
          </a:p>
          <a:p>
            <a:pPr algn="just"/>
            <a:r>
              <a:rPr lang="ru-RU" sz="1600" dirty="0"/>
              <a:t>согласно пункту 3 Постановления № 102 определение страны происхождения товара осуществления не по сведениям о стране происхождения товара, указанным в первой части заявки, а по сертификату о происхождении товара. В соответствии с </a:t>
            </a:r>
            <a:r>
              <a:rPr lang="ru-RU" sz="1600" dirty="0" smtClean="0"/>
              <a:t>п. </a:t>
            </a:r>
            <a:r>
              <a:rPr lang="ru-RU" sz="1600" dirty="0"/>
              <a:t>6 </a:t>
            </a:r>
            <a:r>
              <a:rPr lang="ru-RU" sz="1600" dirty="0" smtClean="0"/>
              <a:t>ч. </a:t>
            </a:r>
            <a:r>
              <a:rPr lang="ru-RU" sz="1600" dirty="0"/>
              <a:t>5 </a:t>
            </a:r>
            <a:r>
              <a:rPr lang="ru-RU" sz="1600" dirty="0" smtClean="0"/>
              <a:t>ст. </a:t>
            </a:r>
            <a:r>
              <a:rPr lang="ru-RU" sz="1600" dirty="0"/>
              <a:t>66 Закона № 44-ФЗ данный сертификат или его копию участник закупки обязан </a:t>
            </a:r>
            <a:r>
              <a:rPr lang="ru-RU" sz="1600" dirty="0" smtClean="0"/>
              <a:t>вложить  </a:t>
            </a:r>
            <a:r>
              <a:rPr lang="ru-RU" sz="1600" dirty="0"/>
              <a:t>во вторую часть заявки. Следовательно, принятие решения об отклонении заявки </a:t>
            </a:r>
            <a:r>
              <a:rPr lang="ru-RU" sz="1600" dirty="0" smtClean="0"/>
              <a:t>должно </a:t>
            </a:r>
            <a:r>
              <a:rPr lang="ru-RU" sz="1600" dirty="0"/>
              <a:t>осуществляться при рассмотрении вторых частей заявок, т.е. при подведении итогов аукциона.  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1700" i="1" dirty="0"/>
          </a:p>
          <a:p>
            <a:pPr marL="0" indent="0" algn="just">
              <a:buNone/>
            </a:pPr>
            <a:endParaRPr lang="ru-RU" sz="1700" dirty="0"/>
          </a:p>
          <a:p>
            <a:pPr marL="0" indent="0" algn="just">
              <a:spcAft>
                <a:spcPts val="0"/>
              </a:spcAft>
              <a:buNone/>
            </a:pPr>
            <a:endParaRPr lang="ru-RU" sz="1700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82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175" cy="782960"/>
          </a:xfrm>
        </p:spPr>
        <p:txBody>
          <a:bodyPr/>
          <a:lstStyle/>
          <a:p>
            <a:r>
              <a:rPr lang="ru-RU" dirty="0" smtClean="0"/>
              <a:t>Ограничения на закупку </a:t>
            </a:r>
            <a:br>
              <a:rPr lang="ru-RU" dirty="0" smtClean="0"/>
            </a:br>
            <a:r>
              <a:rPr lang="ru-RU" dirty="0" smtClean="0"/>
              <a:t>иностранной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/>
          <a:lstStyle/>
          <a:p>
            <a:pPr marL="0" indent="0" algn="just"/>
            <a:r>
              <a:rPr lang="ru-RU" sz="2000" b="1" u="sng" dirty="0" smtClean="0">
                <a:solidFill>
                  <a:srgbClr val="003399"/>
                </a:solidFill>
              </a:rPr>
              <a:t>4 сферы, в которых установлены запреты и ограничения: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 smtClean="0"/>
              <a:t>Оборона </a:t>
            </a:r>
            <a:r>
              <a:rPr lang="ru-RU" sz="2000" b="1" dirty="0"/>
              <a:t>страны и </a:t>
            </a:r>
            <a:r>
              <a:rPr lang="ru-RU" sz="2000" b="1" dirty="0" smtClean="0"/>
              <a:t>безопасность государства </a:t>
            </a:r>
            <a:r>
              <a:rPr lang="ru-RU" sz="2000" dirty="0" smtClean="0"/>
              <a:t>– постановление Правительства РФ </a:t>
            </a:r>
            <a:r>
              <a:rPr lang="ru-RU" sz="2000" dirty="0"/>
              <a:t>от 24.12.2013 </a:t>
            </a:r>
            <a:r>
              <a:rPr lang="ru-RU" sz="2000" dirty="0" smtClean="0"/>
              <a:t>№1224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 smtClean="0"/>
              <a:t>Машиностроение</a:t>
            </a:r>
            <a:r>
              <a:rPr lang="ru-RU" sz="2000" dirty="0" smtClean="0"/>
              <a:t> - </a:t>
            </a:r>
            <a:r>
              <a:rPr lang="ru-RU" sz="2000" dirty="0"/>
              <a:t>постановление Правительства </a:t>
            </a:r>
            <a:r>
              <a:rPr lang="ru-RU" sz="2000" dirty="0" smtClean="0"/>
              <a:t>РФ от </a:t>
            </a:r>
            <a:r>
              <a:rPr lang="ru-RU" sz="2000" dirty="0"/>
              <a:t>14.07.2014 </a:t>
            </a:r>
            <a:r>
              <a:rPr lang="ru-RU" sz="2000" dirty="0" smtClean="0"/>
              <a:t>№ 656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 smtClean="0"/>
              <a:t>Легкая промышленность </a:t>
            </a:r>
            <a:r>
              <a:rPr lang="ru-RU" sz="2000" dirty="0"/>
              <a:t>- постановление Правительства РФ </a:t>
            </a:r>
            <a:r>
              <a:rPr lang="ru-RU" sz="2000" dirty="0" smtClean="0"/>
              <a:t>от </a:t>
            </a:r>
            <a:r>
              <a:rPr lang="ru-RU" sz="2000" dirty="0"/>
              <a:t>11.08.2014 </a:t>
            </a:r>
            <a:r>
              <a:rPr lang="ru-RU" sz="2000" dirty="0" smtClean="0"/>
              <a:t>№ 791</a:t>
            </a:r>
            <a:endParaRPr lang="ru-RU" sz="2000" dirty="0"/>
          </a:p>
          <a:p>
            <a:pPr marL="457200" indent="-457200" algn="just">
              <a:buFont typeface="+mj-lt"/>
              <a:buAutoNum type="arabicParenR"/>
            </a:pPr>
            <a:r>
              <a:rPr lang="ru-RU" sz="2000" b="1" dirty="0" smtClean="0"/>
              <a:t>Медицинские изделия </a:t>
            </a:r>
            <a:r>
              <a:rPr lang="ru-RU" sz="2000" dirty="0" smtClean="0"/>
              <a:t>- постановление </a:t>
            </a:r>
            <a:r>
              <a:rPr lang="ru-RU" sz="2000" dirty="0"/>
              <a:t>Правительства РФ от 05.02.2015 № </a:t>
            </a:r>
            <a:r>
              <a:rPr lang="ru-RU" sz="2000" dirty="0" smtClean="0"/>
              <a:t>102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3399"/>
                </a:solidFill>
              </a:rPr>
              <a:t>+ преимущественные условия допуска товаров отечественного происхождения:</a:t>
            </a:r>
          </a:p>
          <a:p>
            <a:r>
              <a:rPr lang="ru-RU" sz="2000" b="1" dirty="0" smtClean="0"/>
              <a:t>5)</a:t>
            </a:r>
            <a:r>
              <a:rPr lang="ru-RU" sz="2000" dirty="0" smtClean="0"/>
              <a:t> </a:t>
            </a:r>
            <a:r>
              <a:rPr lang="ru-RU" sz="2000" b="1" dirty="0" smtClean="0"/>
              <a:t>Приказ Минэкономразвития </a:t>
            </a:r>
            <a:r>
              <a:rPr lang="ru-RU" sz="2000" b="1" dirty="0"/>
              <a:t>России от </a:t>
            </a:r>
            <a:r>
              <a:rPr lang="ru-RU" sz="2000" b="1" dirty="0" smtClean="0"/>
              <a:t>25.03.2014 № 155 </a:t>
            </a:r>
            <a:r>
              <a:rPr lang="ru-RU" sz="1600" i="1" dirty="0" smtClean="0"/>
              <a:t>(</a:t>
            </a:r>
            <a:r>
              <a:rPr lang="ru-RU" sz="1600" i="1" dirty="0"/>
              <a:t>изменен приказом </a:t>
            </a:r>
            <a:r>
              <a:rPr lang="ru-RU" sz="1600" i="1" dirty="0" smtClean="0"/>
              <a:t>Минэкономразвития </a:t>
            </a:r>
            <a:r>
              <a:rPr lang="ru-RU" sz="1600" i="1" dirty="0"/>
              <a:t>России от </a:t>
            </a:r>
            <a:r>
              <a:rPr lang="ru-RU" sz="1600" i="1" dirty="0" smtClean="0"/>
              <a:t>16.04.2015 </a:t>
            </a:r>
            <a:r>
              <a:rPr lang="ru-RU" sz="1600" i="1" dirty="0"/>
              <a:t>№</a:t>
            </a:r>
            <a:r>
              <a:rPr lang="ru-RU" sz="1600" i="1" dirty="0" smtClean="0"/>
              <a:t>228)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7327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(постановление № 102):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4713387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800" b="1" i="1" dirty="0" smtClean="0"/>
              <a:t>Как </a:t>
            </a:r>
            <a:r>
              <a:rPr lang="ru-RU" sz="1800" b="1" i="1" dirty="0"/>
              <a:t>закупать расходные материалы к иностранному медицинскому оборудованию, приобретенному заказчиком до вступления в силу Постановления № 102</a:t>
            </a:r>
            <a:r>
              <a:rPr lang="ru-RU" sz="1800" b="1" i="1" dirty="0" smtClean="0"/>
              <a:t>?</a:t>
            </a:r>
          </a:p>
          <a:p>
            <a:pPr indent="180340" algn="just">
              <a:spcAft>
                <a:spcPts val="0"/>
              </a:spcAft>
            </a:pPr>
            <a:r>
              <a:rPr lang="ru-RU" sz="1600" dirty="0"/>
              <a:t>В случае, если медицинское оборудование совместимо исключительно со специальными расходными материалами того же производителя, и между собой расходные материалы разных производителей не взаимозаменяемы, закупки данных расходных материалов должны осуществляться с указанием, как минимум, конкретного товарного знака медицинского оборудования, совместно с которым они будут использоваться.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600" dirty="0"/>
              <a:t>Поэтому, даже если расходные материалы вошли в перечень, то при закупке таких расходных материалов к конкретному медицинскому оборудованию не будут применяться ограничения на допуск товаров иностранного происхождения, поскольку не будет соблюдаться требование о наличии не менее двух заявок с предложением разных медицинских изделий </a:t>
            </a:r>
            <a:r>
              <a:rPr lang="ru-RU" sz="1600" dirty="0" smtClean="0"/>
              <a:t>«отечественного» </a:t>
            </a:r>
            <a:r>
              <a:rPr lang="ru-RU" sz="1600" dirty="0"/>
              <a:t>происхождения разных производителей. 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1800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08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Планируемые изменения постановления № 102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47419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Технические изменения:</a:t>
            </a:r>
          </a:p>
          <a:p>
            <a:r>
              <a:rPr lang="ru-RU" dirty="0"/>
              <a:t>коды 24.42.12.120 и  24.42.12.131 </a:t>
            </a:r>
          </a:p>
          <a:p>
            <a:r>
              <a:rPr lang="ru-RU" dirty="0"/>
              <a:t>заменить на </a:t>
            </a:r>
          </a:p>
          <a:p>
            <a:r>
              <a:rPr lang="ru-RU" dirty="0"/>
              <a:t>код 24.42.</a:t>
            </a:r>
            <a:r>
              <a:rPr lang="ru-RU" dirty="0">
                <a:solidFill>
                  <a:srgbClr val="FF0000"/>
                </a:solidFill>
              </a:rPr>
              <a:t>24</a:t>
            </a:r>
            <a:r>
              <a:rPr lang="ru-RU" dirty="0"/>
              <a:t>.120 и 24.42.</a:t>
            </a:r>
            <a:r>
              <a:rPr lang="ru-RU" dirty="0">
                <a:solidFill>
                  <a:srgbClr val="FF0000"/>
                </a:solidFill>
              </a:rPr>
              <a:t>24</a:t>
            </a:r>
            <a:r>
              <a:rPr lang="ru-RU" dirty="0"/>
              <a:t>.131 Салфетки антисептические спиртовые.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Сейчас (до изменений) указан код, который отсутствует в классификаторе.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7420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Где должны быть сведения о применении запретов, ограничений, преимуществ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78539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b="1" dirty="0" smtClean="0"/>
              <a:t>Сведения о запретах, ограничениях, преимуществах </a:t>
            </a:r>
            <a:r>
              <a:rPr lang="ru-RU" sz="2000" b="1" u="sng" dirty="0" smtClean="0"/>
              <a:t>должны быть отражены</a:t>
            </a:r>
            <a:r>
              <a:rPr lang="ru-RU" sz="2000" b="1" dirty="0" smtClean="0"/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b="1" dirty="0" smtClean="0"/>
              <a:t>1.  В плане-графике </a:t>
            </a:r>
            <a:r>
              <a:rPr lang="ru-RU" sz="2000" dirty="0" smtClean="0"/>
              <a:t> (столбец 6)</a:t>
            </a:r>
          </a:p>
          <a:p>
            <a:pPr>
              <a:spcBef>
                <a:spcPts val="1200"/>
              </a:spcBef>
              <a:buAutoNum type="arabicPeriod" startAt="2"/>
            </a:pPr>
            <a:r>
              <a:rPr lang="ru-RU" sz="2000" b="1" dirty="0" smtClean="0"/>
              <a:t>Извещение </a:t>
            </a:r>
            <a:r>
              <a:rPr lang="ru-RU" sz="2000" b="1" dirty="0"/>
              <a:t>о проведении </a:t>
            </a:r>
            <a:r>
              <a:rPr lang="ru-RU" sz="2000" b="1" dirty="0" smtClean="0"/>
              <a:t>закупки </a:t>
            </a:r>
            <a:r>
              <a:rPr lang="ru-RU" sz="2000" dirty="0"/>
              <a:t>(например, п. 7 ч. 5 ст.  63 Закона № 44-ФЗ)</a:t>
            </a:r>
          </a:p>
          <a:p>
            <a:pPr>
              <a:spcBef>
                <a:spcPts val="1200"/>
              </a:spcBef>
              <a:buFont typeface="Arial" charset="0"/>
              <a:buAutoNum type="arabicPeriod" startAt="2"/>
            </a:pPr>
            <a:r>
              <a:rPr lang="ru-RU" sz="2000" b="1" dirty="0" smtClean="0"/>
              <a:t>Документации о закупке </a:t>
            </a:r>
            <a:r>
              <a:rPr lang="ru-RU" sz="2000" dirty="0"/>
              <a:t>(например, ч. 1 ст. 64 Закона № 44-ФЗ)</a:t>
            </a:r>
          </a:p>
        </p:txBody>
      </p:sp>
    </p:spTree>
    <p:extLst>
      <p:ext uri="{BB962C8B-B14F-4D97-AF65-F5344CB8AC3E}">
        <p14:creationId xmlns:p14="http://schemas.microsoft.com/office/powerpoint/2010/main" val="265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ctrTitle"/>
          </p:nvPr>
        </p:nvSpPr>
        <p:spPr>
          <a:xfrm>
            <a:off x="1042988" y="1916113"/>
            <a:ext cx="7705725" cy="2160587"/>
          </a:xfrm>
        </p:spPr>
        <p:txBody>
          <a:bodyPr/>
          <a:lstStyle/>
          <a:p>
            <a:r>
              <a:rPr lang="ru-RU" sz="3200" dirty="0" smtClean="0">
                <a:latin typeface="Arial" charset="0"/>
                <a:cs typeface="Arial" charset="0"/>
              </a:rPr>
              <a:t>Реализация </a:t>
            </a:r>
            <a:br>
              <a:rPr lang="ru-RU" sz="3200" dirty="0" smtClean="0">
                <a:latin typeface="Arial" charset="0"/>
                <a:cs typeface="Arial" charset="0"/>
              </a:rPr>
            </a:br>
            <a:r>
              <a:rPr lang="ru-RU" sz="3200" dirty="0" smtClean="0">
                <a:latin typeface="Arial" charset="0"/>
                <a:cs typeface="Arial" charset="0"/>
              </a:rPr>
              <a:t>принципа профессионализма </a:t>
            </a:r>
            <a:br>
              <a:rPr lang="ru-RU" sz="3200" dirty="0" smtClean="0">
                <a:latin typeface="Arial" charset="0"/>
                <a:cs typeface="Arial" charset="0"/>
              </a:rPr>
            </a:br>
            <a:r>
              <a:rPr lang="ru-RU" sz="3200" dirty="0" smtClean="0">
                <a:latin typeface="Arial" charset="0"/>
                <a:cs typeface="Arial" charset="0"/>
              </a:rPr>
              <a:t>в контрактной системе</a:t>
            </a:r>
            <a:endParaRPr lang="ru-RU" sz="3200" dirty="0" smtClean="0">
              <a:solidFill>
                <a:srgbClr val="36535C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82637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Основные требования Закона № 44-ФЗ</a:t>
            </a:r>
          </a:p>
        </p:txBody>
      </p:sp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713287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b="1" i="1" smtClean="0">
                <a:latin typeface="Arial" charset="0"/>
                <a:cs typeface="Arial" charset="0"/>
              </a:rPr>
              <a:t>Все</a:t>
            </a:r>
            <a:r>
              <a:rPr lang="ru-RU" sz="2400" smtClean="0">
                <a:latin typeface="Arial" charset="0"/>
                <a:cs typeface="Arial" charset="0"/>
              </a:rPr>
              <a:t> сотрудники контрактной службы (контрактные управляющие) заказчика </a:t>
            </a:r>
            <a:r>
              <a:rPr lang="ru-RU" sz="2400" b="1" i="1" smtClean="0">
                <a:latin typeface="Arial" charset="0"/>
                <a:cs typeface="Arial" charset="0"/>
              </a:rPr>
              <a:t>должны иметь </a:t>
            </a:r>
            <a:r>
              <a:rPr lang="ru-RU" sz="2400" smtClean="0">
                <a:latin typeface="Arial" charset="0"/>
                <a:cs typeface="Arial" charset="0"/>
              </a:rPr>
              <a:t>ДПО в сфере закупок (</a:t>
            </a:r>
            <a:r>
              <a:rPr lang="ru-RU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ч. 6 ст. 38</a:t>
            </a:r>
            <a:r>
              <a:rPr lang="ru-RU" sz="2400" smtClean="0">
                <a:latin typeface="Arial" charset="0"/>
                <a:cs typeface="Arial" charset="0"/>
              </a:rPr>
              <a:t>) (прим.: до 01.01.2017 возможно наличие у таких сотрудников ДПО в сфере размещения заказов – Закон № 94-ФЗ)</a:t>
            </a:r>
          </a:p>
          <a:p>
            <a:pPr algn="just">
              <a:buFont typeface="Wingdings" pitchFamily="2" charset="2"/>
              <a:buChar char="Ø"/>
            </a:pPr>
            <a:endParaRPr lang="en-US" sz="240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smtClean="0">
                <a:latin typeface="Arial" charset="0"/>
                <a:cs typeface="Arial" charset="0"/>
              </a:rPr>
              <a:t>Преимущественное число </a:t>
            </a:r>
            <a:r>
              <a:rPr lang="ru-RU" sz="2400" b="1" smtClean="0">
                <a:latin typeface="Arial" charset="0"/>
                <a:cs typeface="Arial" charset="0"/>
              </a:rPr>
              <a:t>(</a:t>
            </a:r>
            <a:r>
              <a:rPr lang="ru-RU" sz="2400" b="1" i="1" smtClean="0">
                <a:latin typeface="Arial" charset="0"/>
                <a:cs typeface="Arial" charset="0"/>
              </a:rPr>
              <a:t>более 50%</a:t>
            </a:r>
            <a:r>
              <a:rPr lang="ru-RU" sz="2400" b="1" smtClean="0">
                <a:latin typeface="Arial" charset="0"/>
                <a:cs typeface="Arial" charset="0"/>
              </a:rPr>
              <a:t>) </a:t>
            </a:r>
            <a:r>
              <a:rPr lang="ru-RU" sz="2400" smtClean="0">
                <a:latin typeface="Arial" charset="0"/>
                <a:cs typeface="Arial" charset="0"/>
              </a:rPr>
              <a:t>членов комиссии заказчика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должны иметь ДПО в сфере закупок (</a:t>
            </a:r>
            <a:r>
              <a:rPr lang="ru-RU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ч. 5 ст. 39</a:t>
            </a:r>
            <a:r>
              <a:rPr lang="ru-RU" sz="2400" smtClean="0"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18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82638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Примерный объем потребности в обучении специалистов в сфере закупок</a:t>
            </a:r>
          </a:p>
        </p:txBody>
      </p:sp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8362950" cy="4525962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smtClean="0">
                <a:latin typeface="Arial" charset="0"/>
                <a:cs typeface="Arial" charset="0"/>
              </a:rPr>
              <a:t>По состоянию на 15.05.2015 на ООС зарегистрировано более 220 000 заказчиков</a:t>
            </a:r>
          </a:p>
          <a:p>
            <a:pPr algn="just">
              <a:buFont typeface="Wingdings" pitchFamily="2" charset="2"/>
              <a:buChar char="ü"/>
            </a:pPr>
            <a:endParaRPr lang="ru-RU" sz="240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smtClean="0">
                <a:latin typeface="Arial" charset="0"/>
                <a:cs typeface="Arial" charset="0"/>
              </a:rPr>
              <a:t>Из расчета необходимости создания контрактной службы (определения одного или нескольких контрактных управляющих) каждым заказчиком, а также требования о формировании закупочной комиссии, потребность в обученных специалистах в сфере закупок составляет около 1 000 000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1918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80400" cy="936625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Методические рекомендации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по реализации ДПО повышения квалификации 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в сфере закупок</a:t>
            </a:r>
          </a:p>
        </p:txBody>
      </p:sp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597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smtClean="0">
                <a:solidFill>
                  <a:srgbClr val="003399"/>
                </a:solidFill>
                <a:latin typeface="Arial" charset="0"/>
                <a:cs typeface="Arial" charset="0"/>
              </a:rPr>
              <a:t>Принятие методических рекомендации позволит привести к единообразию реализуемые программы ДПО в сфере закупок, в том числе в части их продолжительности:</a:t>
            </a:r>
          </a:p>
          <a:p>
            <a:pPr algn="just">
              <a:buFont typeface="Arial" charset="0"/>
              <a:buNone/>
            </a:pPr>
            <a:endParaRPr lang="ru-RU" sz="2400" smtClean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 smtClean="0">
                <a:latin typeface="Arial" charset="0"/>
                <a:cs typeface="Arial" charset="0"/>
              </a:rPr>
              <a:t>не менее 108 часов </a:t>
            </a:r>
            <a:r>
              <a:rPr lang="ru-RU" sz="2400" smtClean="0">
                <a:latin typeface="Arial" charset="0"/>
                <a:cs typeface="Arial" charset="0"/>
              </a:rPr>
              <a:t>для программ повышения квалификации в сфере закупок </a:t>
            </a:r>
            <a:r>
              <a:rPr lang="ru-RU" sz="2400" u="sng" smtClean="0">
                <a:latin typeface="Arial" charset="0"/>
                <a:cs typeface="Arial" charset="0"/>
              </a:rPr>
              <a:t>для специалистов в сфере закупок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smtClean="0">
                <a:latin typeface="Arial" charset="0"/>
                <a:cs typeface="Arial" charset="0"/>
              </a:rPr>
              <a:t>не менее 40 часов </a:t>
            </a:r>
            <a:r>
              <a:rPr lang="ru-RU" sz="2400" smtClean="0">
                <a:latin typeface="Arial" charset="0"/>
                <a:cs typeface="Arial" charset="0"/>
              </a:rPr>
              <a:t>для программ повышения квалификации в сфере закупок </a:t>
            </a:r>
            <a:r>
              <a:rPr lang="ru-RU" sz="2400" u="sng" smtClean="0">
                <a:latin typeface="Arial" charset="0"/>
                <a:cs typeface="Arial" charset="0"/>
              </a:rPr>
              <a:t>для руководителей организации – заказчика</a:t>
            </a:r>
          </a:p>
          <a:p>
            <a:pPr algn="just">
              <a:buFont typeface="Arial" charset="0"/>
              <a:buNone/>
            </a:pPr>
            <a:r>
              <a:rPr lang="ru-RU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ru-RU" sz="20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82637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Минимальная продолжительность программ повышения квалификации установлена на основании:</a:t>
            </a:r>
          </a:p>
        </p:txBody>
      </p:sp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8424862" cy="5184775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smtClean="0">
                <a:latin typeface="Arial" charset="0"/>
                <a:cs typeface="Arial" charset="0"/>
              </a:rPr>
              <a:t>имеющегося опыта обучения специалистов в сфере закупок в ведущих образовательных организациях (МГЮА, ВШЭ, РГТЭУ, РАГС и др.)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smtClean="0">
                <a:latin typeface="Arial" charset="0"/>
                <a:cs typeface="Arial" charset="0"/>
              </a:rPr>
              <a:t>широкого круга правоотношений, регулируемых непосредственно Законом № 44-ФЗ (от планирования до исполнения контракта)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smtClean="0">
                <a:latin typeface="Arial" charset="0"/>
                <a:cs typeface="Arial" charset="0"/>
              </a:rPr>
              <a:t>большого числа подзаконных нормативных правовых актов, принятых в развитие Закона № 44-ФЗ</a:t>
            </a:r>
            <a:endParaRPr lang="en-US" sz="240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smtClean="0">
                <a:latin typeface="Arial" charset="0"/>
                <a:cs typeface="Arial" charset="0"/>
              </a:rPr>
              <a:t>необходимости освещения положений «смежного» законодательства (ГК РФ, БК РФ, ГрК РФ, Закон о защите конкуренции и т.д.)</a:t>
            </a:r>
            <a:endParaRPr lang="en-US" sz="2400" smtClean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smtClean="0">
                <a:latin typeface="Arial" charset="0"/>
                <a:cs typeface="Arial" charset="0"/>
              </a:rPr>
              <a:t>необходимости ознакомления слушателей с правоприменительной практикой </a:t>
            </a:r>
          </a:p>
        </p:txBody>
      </p:sp>
    </p:spTree>
    <p:extLst>
      <p:ext uri="{BB962C8B-B14F-4D97-AF65-F5344CB8AC3E}">
        <p14:creationId xmlns:p14="http://schemas.microsoft.com/office/powerpoint/2010/main" val="5853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>
          <a:xfrm>
            <a:off x="468313" y="269875"/>
            <a:ext cx="8229600" cy="782638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Независимая оценка качества 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образовательных услуг</a:t>
            </a:r>
          </a:p>
        </p:txBody>
      </p:sp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В дополнение к Методическим рекомендациям необходимо также развивать систему независимой оценки качества образовательных услуг (в том числе в части оценки квалификации преподавателей, привлекаемых для реализации программ ДПО)</a:t>
            </a:r>
          </a:p>
          <a:p>
            <a:pPr algn="ctr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Методические рекомендации в комплексе с указанной системой позволят должным образом реализовать принцип профессионализма</a:t>
            </a:r>
          </a:p>
        </p:txBody>
      </p:sp>
    </p:spTree>
    <p:extLst>
      <p:ext uri="{BB962C8B-B14F-4D97-AF65-F5344CB8AC3E}">
        <p14:creationId xmlns:p14="http://schemas.microsoft.com/office/powerpoint/2010/main" val="22170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Система сертификации 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в сфере закупок</a:t>
            </a:r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323850" y="1268413"/>
            <a:ext cx="8424863" cy="4897437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300" smtClean="0">
                <a:latin typeface="Arial" charset="0"/>
                <a:cs typeface="Arial" charset="0"/>
              </a:rPr>
              <a:t>Зарегистрирована Федеральным агентством по техническому регулированию и метрологии (Росстандартом)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smtClean="0">
                <a:latin typeface="Arial" charset="0"/>
                <a:cs typeface="Arial" charset="0"/>
              </a:rPr>
              <a:t>№ РОСС RU.И1281.04 ЖРЭ1 от 10.11.2014</a:t>
            </a:r>
            <a:r>
              <a:rPr lang="en-US" sz="2300" smtClean="0">
                <a:latin typeface="Arial" charset="0"/>
                <a:cs typeface="Arial" charset="0"/>
              </a:rPr>
              <a:t> </a:t>
            </a:r>
            <a:r>
              <a:rPr lang="ru-RU" sz="2300" smtClean="0">
                <a:latin typeface="Arial" charset="0"/>
                <a:cs typeface="Arial" charset="0"/>
              </a:rPr>
              <a:t>(</a:t>
            </a:r>
            <a:r>
              <a:rPr lang="en-US" sz="2300" u="sng" smtClean="0">
                <a:solidFill>
                  <a:srgbClr val="3333FF"/>
                </a:solidFill>
                <a:latin typeface="Arial" charset="0"/>
                <a:cs typeface="Arial" charset="0"/>
              </a:rPr>
              <a:t>www</a:t>
            </a:r>
            <a:r>
              <a:rPr lang="ru-RU" sz="2300" u="sng" smtClean="0">
                <a:solidFill>
                  <a:srgbClr val="3333FF"/>
                </a:solidFill>
                <a:latin typeface="Arial" charset="0"/>
                <a:cs typeface="Arial" charset="0"/>
              </a:rPr>
              <a:t>.</a:t>
            </a:r>
            <a:r>
              <a:rPr lang="en-US" sz="2300" u="sng" smtClean="0">
                <a:solidFill>
                  <a:srgbClr val="3333FF"/>
                </a:solidFill>
                <a:latin typeface="Arial" charset="0"/>
                <a:cs typeface="Arial" charset="0"/>
              </a:rPr>
              <a:t>gost</a:t>
            </a:r>
            <a:r>
              <a:rPr lang="ru-RU" sz="2300" u="sng" smtClean="0">
                <a:solidFill>
                  <a:srgbClr val="3333FF"/>
                </a:solidFill>
                <a:latin typeface="Arial" charset="0"/>
                <a:cs typeface="Arial" charset="0"/>
              </a:rPr>
              <a:t>.</a:t>
            </a:r>
            <a:r>
              <a:rPr lang="en-US" sz="2300" u="sng" smtClean="0">
                <a:solidFill>
                  <a:srgbClr val="3333FF"/>
                </a:solidFill>
                <a:latin typeface="Arial" charset="0"/>
                <a:cs typeface="Arial" charset="0"/>
              </a:rPr>
              <a:t>ru</a:t>
            </a:r>
            <a:r>
              <a:rPr lang="ru-RU" sz="2300" smtClean="0">
                <a:latin typeface="Arial" charset="0"/>
                <a:cs typeface="Arial" charset="0"/>
              </a:rPr>
              <a:t>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smtClean="0">
                <a:latin typeface="Arial" charset="0"/>
                <a:cs typeface="Arial" charset="0"/>
              </a:rPr>
              <a:t>Центральный орган по сертификации – </a:t>
            </a:r>
            <a:br>
              <a:rPr lang="ru-RU" sz="2300" smtClean="0">
                <a:latin typeface="Arial" charset="0"/>
                <a:cs typeface="Arial" charset="0"/>
              </a:rPr>
            </a:br>
            <a:r>
              <a:rPr lang="ru-RU" sz="2300" smtClean="0">
                <a:latin typeface="Arial" charset="0"/>
                <a:cs typeface="Arial" charset="0"/>
              </a:rPr>
              <a:t>ИНСТИТУТ ГОСЗАКУПОК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smtClean="0">
                <a:latin typeface="Arial" charset="0"/>
                <a:cs typeface="Arial" charset="0"/>
              </a:rPr>
              <a:t>Сеть органов по сертификации по стране, </a:t>
            </a:r>
            <a:r>
              <a:rPr lang="ru-RU" sz="23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есть представители в Татарстане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smtClean="0">
                <a:latin typeface="Arial" charset="0"/>
                <a:cs typeface="Arial" charset="0"/>
              </a:rPr>
              <a:t>Сертификаты имеют степень защиты полиграфической продукции уровня «Б» в соответствии с приказом Минфина России от 07.02.2003 № 14н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300" smtClean="0">
                <a:latin typeface="Arial" charset="0"/>
                <a:cs typeface="Arial" charset="0"/>
              </a:rPr>
              <a:t>Реестр выданных сертификатов на сайте </a:t>
            </a:r>
            <a:r>
              <a:rPr lang="en-US" sz="2300" u="sng" smtClean="0">
                <a:solidFill>
                  <a:srgbClr val="3333FF"/>
                </a:solidFill>
                <a:latin typeface="Arial" charset="0"/>
                <a:cs typeface="Arial" charset="0"/>
              </a:rPr>
              <a:t>www.</a:t>
            </a:r>
            <a:r>
              <a:rPr lang="ru-RU" sz="2300" u="sng" smtClean="0">
                <a:solidFill>
                  <a:srgbClr val="3333FF"/>
                </a:solidFill>
                <a:latin typeface="Arial" charset="0"/>
                <a:cs typeface="Arial" charset="0"/>
              </a:rPr>
              <a:t>росзакупки.рф</a:t>
            </a:r>
          </a:p>
        </p:txBody>
      </p:sp>
      <p:pic>
        <p:nvPicPr>
          <p:cNvPr id="13317" name="Picture 5" descr="Медалька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0"/>
            <a:ext cx="115252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97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планируются…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spcBef>
                <a:spcPts val="1200"/>
              </a:spcBef>
            </a:pPr>
            <a:r>
              <a:rPr lang="ru-RU" sz="2400" b="1" dirty="0"/>
              <a:t>Запреты и ограничения </a:t>
            </a:r>
            <a:r>
              <a:rPr lang="ru-RU" sz="2400" b="1" dirty="0" smtClean="0"/>
              <a:t>в </a:t>
            </a:r>
            <a:r>
              <a:rPr lang="ru-RU" sz="2400" b="1" dirty="0"/>
              <a:t>отношении закупок: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/>
              <a:t>иностранных лекарственных препаратов по перечню, установленному Правительством </a:t>
            </a:r>
            <a:r>
              <a:rPr lang="ru-RU" sz="2400" dirty="0" smtClean="0"/>
              <a:t>РФ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иностранного </a:t>
            </a:r>
            <a:r>
              <a:rPr lang="ru-RU" sz="2400" dirty="0"/>
              <a:t>программного </a:t>
            </a:r>
            <a:r>
              <a:rPr lang="ru-RU" sz="2400" dirty="0" smtClean="0"/>
              <a:t>обеспечения </a:t>
            </a:r>
            <a:r>
              <a:rPr lang="ru-RU" sz="2400" dirty="0"/>
              <a:t>по перечню, установленному Правительством </a:t>
            </a:r>
            <a:r>
              <a:rPr lang="ru-RU" sz="2400" dirty="0" smtClean="0"/>
              <a:t>РФ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02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93662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Arial" charset="0"/>
                <a:cs typeface="Arial" charset="0"/>
              </a:rPr>
              <a:t>Отдельные</a:t>
            </a:r>
            <a:r>
              <a:rPr lang="ru-RU" smtClean="0">
                <a:latin typeface="Arial" charset="0"/>
                <a:cs typeface="Arial" charset="0"/>
              </a:rPr>
              <a:t> стандарты сертификации и объекты сертификации</a:t>
            </a:r>
          </a:p>
        </p:txBody>
      </p:sp>
      <p:graphicFrame>
        <p:nvGraphicFramePr>
          <p:cNvPr id="13366" name="Group 54"/>
          <p:cNvGraphicFramePr>
            <a:graphicFrameLocks noGrp="1"/>
          </p:cNvGraphicFramePr>
          <p:nvPr/>
        </p:nvGraphicFramePr>
        <p:xfrm>
          <a:off x="468313" y="1484313"/>
          <a:ext cx="8425184" cy="4410273"/>
        </p:xfrm>
        <a:graphic>
          <a:graphicData uri="http://schemas.openxmlformats.org/drawingml/2006/table">
            <a:tbl>
              <a:tblPr/>
              <a:tblGrid>
                <a:gridCol w="4464496"/>
                <a:gridCol w="3960688"/>
              </a:tblGrid>
              <a:tr h="478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сертификации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133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ИГЗ-КП-01.2014 «Критерии компетентности преподавателей в сфере закупок»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74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сфере закупок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837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Стандарт ИГЗ-ОЦ-01.2014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«Стандарт организации образовательной деятельности»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центры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837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Стандарт ИГЗ-КС-01.2014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«Критерии компетентности специалистов в сфере закупок»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</a:t>
                      </a:r>
                      <a:b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сфере закупок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</a:tbl>
          </a:graphicData>
        </a:graphic>
      </p:graphicFrame>
      <p:sp>
        <p:nvSpPr>
          <p:cNvPr id="14355" name="Rectangle 127"/>
          <p:cNvSpPr>
            <a:spLocks noChangeArrowheads="1"/>
          </p:cNvSpPr>
          <p:nvPr/>
        </p:nvSpPr>
        <p:spPr bwMode="auto">
          <a:xfrm>
            <a:off x="1533525" y="7977188"/>
            <a:ext cx="184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76250"/>
          </a:xfrm>
        </p:spPr>
        <p:txBody>
          <a:bodyPr/>
          <a:lstStyle/>
          <a:p>
            <a:r>
              <a:rPr lang="ru-RU" sz="1800" smtClean="0">
                <a:latin typeface="Arial" charset="0"/>
                <a:cs typeface="Arial" charset="0"/>
              </a:rPr>
              <a:t>Стандарты сертификации и объекты сертификации</a:t>
            </a:r>
          </a:p>
        </p:txBody>
      </p:sp>
      <p:graphicFrame>
        <p:nvGraphicFramePr>
          <p:cNvPr id="28829" name="Group 157"/>
          <p:cNvGraphicFramePr>
            <a:graphicFrameLocks noGrp="1"/>
          </p:cNvGraphicFramePr>
          <p:nvPr/>
        </p:nvGraphicFramePr>
        <p:xfrm>
          <a:off x="395288" y="476250"/>
          <a:ext cx="8569325" cy="5994719"/>
        </p:xfrm>
        <a:graphic>
          <a:graphicData uri="http://schemas.openxmlformats.org/drawingml/2006/table">
            <a:tbl>
              <a:tblPr/>
              <a:tblGrid>
                <a:gridCol w="3744912"/>
                <a:gridCol w="482441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сертификации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ИГЗ-КС-01.2014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компетентности специалистов в сфере закупок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74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в сфере закупок, контрактные управляющие, сотрудники контрактных служб, профессиональные закупщики, члены и секретари закупочных комиссий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ИГЗ-СО-01.2014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работы специализированных организаций в сфере закупок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74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Специализированные организации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ИГЗ-ОС-01.2014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функционирования организационной системы в сфере закупок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74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закупок областей, краев, республик, городов, муниципальных образований, холдингов, министерств, служб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ИГЗ-ИС-01.2014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работы информационных систем в сфере закупок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74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Электронные площадки,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ERP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-системы, электронные системы поддержки заказчиков и поставщиков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ИГЗ-Д-01.2014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подготовки документов в сфере закупок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74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Положения о закупках, извещения и документации о закупках, протоколы, положения о конкурсных комиссиях, методики оценки заявок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ИГЗ-ОП-01.2014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подготовки образовательных программ в сфере закупок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74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программы, вебинары, семинары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ИГЗ-ОЦ-01.2014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организации образовательной деятельности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центры (на основе лицензии)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ИГЗ-УЦ-01.2014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учебного центра в сфере закупок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центры (без лицензии)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 ИГЗ-КП-01.2014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компетентности преподавателей в сфере закупок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Преподаватели, консультанты, лекторы, тренеры в сфере закупок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5BE"/>
                    </a:solidFill>
                  </a:tcPr>
                </a:tc>
              </a:tr>
            </a:tbl>
          </a:graphicData>
        </a:graphic>
      </p:graphicFrame>
      <p:sp>
        <p:nvSpPr>
          <p:cNvPr id="22566" name="Rectangle 127"/>
          <p:cNvSpPr>
            <a:spLocks noChangeArrowheads="1"/>
          </p:cNvSpPr>
          <p:nvPr/>
        </p:nvSpPr>
        <p:spPr bwMode="auto">
          <a:xfrm>
            <a:off x="1533525" y="7977188"/>
            <a:ext cx="184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Уже сертифицированы: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323850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  <a:cs typeface="Arial" charset="0"/>
              </a:rPr>
              <a:t>Несколько образовательных и учебных центров по закупкам, среди которых Южный федеральный университет, Байкальский государственный университет экономики и права и другие 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  <a:cs typeface="Arial" charset="0"/>
              </a:rPr>
              <a:t>Системы закупок субъектов федерации: Новосибирской области, Ханты-Мансийского автономного округа-Югры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  <a:cs typeface="Arial" charset="0"/>
              </a:rPr>
              <a:t>Положение о закупках Метрополитена Москвы, Положение о закупках Особой экономической зоны </a:t>
            </a:r>
            <a:r>
              <a:rPr lang="ru-RU" sz="1800" dirty="0" err="1" smtClean="0">
                <a:latin typeface="Arial" charset="0"/>
                <a:cs typeface="Arial" charset="0"/>
              </a:rPr>
              <a:t>Алабуга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  <a:cs typeface="Arial" charset="0"/>
              </a:rPr>
              <a:t>Несколько специализированны</a:t>
            </a:r>
            <a:r>
              <a:rPr lang="ru-RU" sz="1800" dirty="0">
                <a:latin typeface="Arial" charset="0"/>
                <a:cs typeface="Arial" charset="0"/>
              </a:rPr>
              <a:t>х</a:t>
            </a:r>
            <a:r>
              <a:rPr lang="ru-RU" sz="1800" dirty="0" smtClean="0">
                <a:latin typeface="Arial" charset="0"/>
                <a:cs typeface="Arial" charset="0"/>
              </a:rPr>
              <a:t> организаций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  <a:cs typeface="Arial" charset="0"/>
              </a:rPr>
              <a:t>Электронная торговая площадка РТС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  <a:cs typeface="Arial" charset="0"/>
              </a:rPr>
              <a:t>Десятки преподавателей и специалистов в сфере закупок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charset="0"/>
                <a:cs typeface="Arial" charset="0"/>
              </a:rPr>
              <a:t>Готовится сертификация систем закупок нескольких ВУЗов</a:t>
            </a:r>
          </a:p>
          <a:p>
            <a:pPr>
              <a:lnSpc>
                <a:spcPct val="90000"/>
              </a:lnSpc>
            </a:pPr>
            <a:endParaRPr lang="ru-RU" sz="1800" dirty="0" smtClean="0">
              <a:latin typeface="Arial" charset="0"/>
              <a:cs typeface="Arial" charset="0"/>
            </a:endParaRPr>
          </a:p>
        </p:txBody>
      </p:sp>
      <p:pic>
        <p:nvPicPr>
          <p:cNvPr id="21508" name="Picture 4" descr="Медалька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115888"/>
            <a:ext cx="1630362" cy="1630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948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Знаки сертификации</a:t>
            </a: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468313" y="3644900"/>
            <a:ext cx="842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2935288" y="1196975"/>
            <a:ext cx="0" cy="501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1222851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%D0%97%D0%9444%D1%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41438"/>
            <a:ext cx="2220913" cy="2206625"/>
          </a:xfrm>
          <a:prstGeom prst="rect">
            <a:avLst/>
          </a:prstGeom>
          <a:noFill/>
        </p:spPr>
      </p:pic>
      <p:pic>
        <p:nvPicPr>
          <p:cNvPr id="15373" name="Picture 13" descr="%D0%9E%D0%A344%D1%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268413"/>
            <a:ext cx="2225675" cy="2232025"/>
          </a:xfrm>
          <a:prstGeom prst="rect">
            <a:avLst/>
          </a:prstGeom>
          <a:noFill/>
        </p:spPr>
      </p:pic>
      <p:pic>
        <p:nvPicPr>
          <p:cNvPr id="15375" name="Picture 15" descr="%D0%97%D0%94223%D1%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16338"/>
            <a:ext cx="2282825" cy="2305050"/>
          </a:xfrm>
          <a:prstGeom prst="rect">
            <a:avLst/>
          </a:prstGeom>
          <a:noFill/>
        </p:spPr>
      </p:pic>
      <p:pic>
        <p:nvPicPr>
          <p:cNvPr id="15377" name="Picture 17" descr="%D0%9E%D0%A3223%D1%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716338"/>
            <a:ext cx="2305050" cy="23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9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Нагрудный знак 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специалиста в сфере закупок</a:t>
            </a:r>
          </a:p>
        </p:txBody>
      </p:sp>
      <p:pic>
        <p:nvPicPr>
          <p:cNvPr id="16386" name="Picture 4" descr="lackan-ИГЗ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349500"/>
            <a:ext cx="7488237" cy="3257550"/>
          </a:xfrm>
        </p:spPr>
      </p:pic>
    </p:spTree>
    <p:extLst>
      <p:ext uri="{BB962C8B-B14F-4D97-AF65-F5344CB8AC3E}">
        <p14:creationId xmlns:p14="http://schemas.microsoft.com/office/powerpoint/2010/main" val="1365602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5260B-A299-4362-B883-55BC26601609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3399"/>
                </a:solidFill>
                <a:ea typeface="+mn-ea"/>
              </a:rPr>
              <a:t>Приказ от 25 марта 2014 г. № 155</a:t>
            </a:r>
            <a:br>
              <a:rPr lang="ru-RU" sz="3600" dirty="0">
                <a:solidFill>
                  <a:srgbClr val="003399"/>
                </a:solidFill>
                <a:ea typeface="+mn-ea"/>
              </a:rPr>
            </a:br>
            <a:r>
              <a:rPr lang="ru-RU" sz="2400" b="0" i="1" dirty="0" smtClean="0"/>
              <a:t>(с учетом изменений) </a:t>
            </a:r>
            <a:endParaRPr lang="ru-RU" sz="2400" b="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84428"/>
          </a:xfrm>
        </p:spPr>
        <p:txBody>
          <a:bodyPr/>
          <a:lstStyle/>
          <a:p>
            <a:pPr marR="9017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изменения вступили в силу 10 мая 2015 г.  </a:t>
            </a:r>
          </a:p>
          <a:p>
            <a:pPr marR="90170"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преимущества </a:t>
            </a:r>
            <a:r>
              <a:rPr lang="ru-RU" sz="2400" dirty="0">
                <a:solidFill>
                  <a:prstClr val="black"/>
                </a:solidFill>
              </a:rPr>
              <a:t>распространяются также и на товары армянского </a:t>
            </a:r>
            <a:r>
              <a:rPr lang="ru-RU" sz="2400" dirty="0" smtClean="0">
                <a:solidFill>
                  <a:prstClr val="black"/>
                </a:solidFill>
              </a:rPr>
              <a:t>происхождения </a:t>
            </a:r>
            <a:r>
              <a:rPr lang="ru-RU" sz="2400" i="1" dirty="0" smtClean="0">
                <a:solidFill>
                  <a:prstClr val="black"/>
                </a:solidFill>
              </a:rPr>
              <a:t>(ранее – Белоруссия и Казахстан)</a:t>
            </a:r>
          </a:p>
          <a:p>
            <a:pPr marR="90170"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приказ распространяется также на запрос котировок </a:t>
            </a:r>
            <a:r>
              <a:rPr lang="ru-RU" sz="2400" i="1" dirty="0" smtClean="0">
                <a:solidFill>
                  <a:prstClr val="black"/>
                </a:solidFill>
              </a:rPr>
              <a:t>(ранее – только на конкурсы, аукционы и запросы предложений)</a:t>
            </a:r>
          </a:p>
          <a:p>
            <a:pPr marR="90170"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существенно </a:t>
            </a:r>
            <a:r>
              <a:rPr lang="ru-RU" sz="2400" dirty="0">
                <a:solidFill>
                  <a:prstClr val="black"/>
                </a:solidFill>
              </a:rPr>
              <a:t>расширился перечень </a:t>
            </a:r>
            <a:r>
              <a:rPr lang="ru-RU" sz="2400" dirty="0" smtClean="0">
                <a:solidFill>
                  <a:prstClr val="black"/>
                </a:solidFill>
              </a:rPr>
              <a:t>товаров для преимуществ, </a:t>
            </a:r>
            <a:r>
              <a:rPr lang="ru-RU" sz="2400" dirty="0">
                <a:solidFill>
                  <a:prstClr val="black"/>
                </a:solidFill>
              </a:rPr>
              <a:t>в частности, </a:t>
            </a:r>
            <a:r>
              <a:rPr lang="ru-RU" sz="2400" dirty="0" smtClean="0">
                <a:solidFill>
                  <a:prstClr val="black"/>
                </a:solidFill>
              </a:rPr>
              <a:t>добавлены различные </a:t>
            </a:r>
            <a:r>
              <a:rPr lang="ru-RU" sz="2400" dirty="0">
                <a:solidFill>
                  <a:prstClr val="black"/>
                </a:solidFill>
              </a:rPr>
              <a:t>вычислительные машины и запчасти к </a:t>
            </a:r>
            <a:r>
              <a:rPr lang="ru-RU" sz="2400" dirty="0" smtClean="0">
                <a:solidFill>
                  <a:prstClr val="black"/>
                </a:solidFill>
              </a:rPr>
              <a:t>ним, мебель и т.п. </a:t>
            </a:r>
          </a:p>
          <a:p>
            <a:pPr marR="90170"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применение приказа № 155 стало бессрочным </a:t>
            </a:r>
            <a:r>
              <a:rPr lang="ru-RU" sz="2400" i="1" dirty="0" smtClean="0">
                <a:solidFill>
                  <a:prstClr val="black"/>
                </a:solidFill>
              </a:rPr>
              <a:t>(ранее – до 31.12.2015)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43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Приказ № 155 </a:t>
            </a:r>
            <a:r>
              <a:rPr lang="ru-RU" u="sng" dirty="0" smtClean="0"/>
              <a:t>не применяется</a:t>
            </a:r>
            <a:r>
              <a:rPr lang="ru-RU" dirty="0" smtClean="0"/>
              <a:t>, если:</a:t>
            </a:r>
            <a:br>
              <a:rPr lang="ru-RU" dirty="0" smtClean="0"/>
            </a:br>
            <a:r>
              <a:rPr lang="ru-RU" sz="2400" b="0" i="1" dirty="0" smtClean="0"/>
              <a:t>(на примере запроса котировок)</a:t>
            </a:r>
            <a:endParaRPr lang="ru-RU" sz="2400" b="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11242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ru-RU" sz="1900" dirty="0">
                <a:solidFill>
                  <a:prstClr val="black"/>
                </a:solidFill>
              </a:rPr>
              <a:t>в рамках одного запроса котировок предполагается поставка товаров, только часть из которых включена в перечень </a:t>
            </a:r>
            <a:r>
              <a:rPr lang="ru-RU" sz="1900" i="1" dirty="0">
                <a:solidFill>
                  <a:prstClr val="black"/>
                </a:solidFill>
              </a:rPr>
              <a:t>(смешанная закупка)</a:t>
            </a:r>
          </a:p>
          <a:p>
            <a:pPr algn="just">
              <a:buFont typeface="Arial" charset="0"/>
              <a:buChar char="•"/>
            </a:pPr>
            <a:r>
              <a:rPr lang="ru-RU" sz="1900" dirty="0">
                <a:solidFill>
                  <a:prstClr val="black"/>
                </a:solidFill>
              </a:rPr>
              <a:t>запрос котировок признан не </a:t>
            </a:r>
            <a:r>
              <a:rPr lang="ru-RU" sz="1900" dirty="0" smtClean="0">
                <a:solidFill>
                  <a:prstClr val="black"/>
                </a:solidFill>
              </a:rPr>
              <a:t>состоявшимся, </a:t>
            </a:r>
            <a:r>
              <a:rPr lang="ru-RU" sz="1900" dirty="0">
                <a:solidFill>
                  <a:prstClr val="black"/>
                </a:solidFill>
              </a:rPr>
              <a:t>и контракт заключается с единственным участником </a:t>
            </a:r>
            <a:r>
              <a:rPr lang="ru-RU" sz="1900" i="1" dirty="0">
                <a:solidFill>
                  <a:prstClr val="black"/>
                </a:solidFill>
              </a:rPr>
              <a:t>(подана только одна заявки или допущена только одна заявка)</a:t>
            </a:r>
          </a:p>
          <a:p>
            <a:pPr algn="just">
              <a:buFont typeface="Arial" charset="0"/>
              <a:buChar char="•"/>
            </a:pPr>
            <a:r>
              <a:rPr lang="ru-RU" sz="1900" dirty="0">
                <a:solidFill>
                  <a:prstClr val="black"/>
                </a:solidFill>
              </a:rPr>
              <a:t>в котировочных заявках не содержится предложений о поставке товаров российского, армянского, белорусского и (или) казахстанского происхождения </a:t>
            </a:r>
            <a:r>
              <a:rPr lang="ru-RU" sz="1900" i="1" dirty="0">
                <a:solidFill>
                  <a:prstClr val="black"/>
                </a:solidFill>
              </a:rPr>
              <a:t>(все заявки «иностранные»)</a:t>
            </a:r>
          </a:p>
          <a:p>
            <a:pPr algn="just">
              <a:buFont typeface="Arial" charset="0"/>
              <a:buChar char="•"/>
            </a:pPr>
            <a:r>
              <a:rPr lang="ru-RU" sz="1900" dirty="0">
                <a:solidFill>
                  <a:prstClr val="black"/>
                </a:solidFill>
              </a:rPr>
              <a:t>участник запроса котировок в своей заявке предлагает к поставке товары российского, армянского, белорусского и (или) казахстанского и иностранного происхождения, при этом стоимость товаров российского, армянского, белорусского и (или) казахстанского происхождения составляет менее половины (менее 50%) стоимости всех предложенных таким участником товаров </a:t>
            </a:r>
            <a:r>
              <a:rPr lang="ru-RU" sz="1900" i="1" dirty="0">
                <a:solidFill>
                  <a:prstClr val="black"/>
                </a:solidFill>
              </a:rPr>
              <a:t>(заявка почти «иностранная»)</a:t>
            </a:r>
          </a:p>
          <a:p>
            <a:pPr algn="just"/>
            <a:endParaRPr lang="ru-RU" sz="2000" dirty="0" smtClean="0">
              <a:latin typeface="Times New Roman"/>
            </a:endParaRPr>
          </a:p>
          <a:p>
            <a:pPr algn="just"/>
            <a:endParaRPr lang="ru-RU" sz="2000" dirty="0">
              <a:latin typeface="Times New Roman"/>
            </a:endParaRPr>
          </a:p>
          <a:p>
            <a:pPr algn="just"/>
            <a:endParaRPr lang="ru-RU" sz="2400" dirty="0">
              <a:latin typeface="Times New Roman"/>
            </a:endParaRPr>
          </a:p>
          <a:p>
            <a:pPr algn="just"/>
            <a:endParaRPr lang="ru-RU" sz="2400" dirty="0"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75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целей реализации </a:t>
            </a:r>
            <a:r>
              <a:rPr lang="ru-RU" sz="2000" dirty="0" smtClean="0"/>
              <a:t>Приказа № 155 рекомендуется устанавливать в извещении о проведении запроса котировок: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1124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требование об указании (декларировании) участником в котировочной заявке страны происхождения поставляемого </a:t>
            </a:r>
            <a:r>
              <a:rPr lang="ru-RU" sz="2400" dirty="0" smtClean="0">
                <a:solidFill>
                  <a:prstClr val="black"/>
                </a:solidFill>
              </a:rPr>
              <a:t>товара </a:t>
            </a:r>
            <a:r>
              <a:rPr lang="ru-RU" sz="2000" i="1" dirty="0" smtClean="0">
                <a:solidFill>
                  <a:prstClr val="black"/>
                </a:solidFill>
              </a:rPr>
              <a:t>(+ см. п. 6 ч. 3 ст. 73 Закона № 44-ФЗ)</a:t>
            </a:r>
            <a:endParaRPr lang="ru-RU" sz="2400" i="1" dirty="0" smtClean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требование об указании в заявке </a:t>
            </a:r>
            <a:r>
              <a:rPr lang="ru-RU" sz="2400" dirty="0" smtClean="0">
                <a:solidFill>
                  <a:prstClr val="black"/>
                </a:solidFill>
              </a:rPr>
              <a:t>цены </a:t>
            </a:r>
            <a:r>
              <a:rPr lang="ru-RU" sz="2400" dirty="0">
                <a:solidFill>
                  <a:prstClr val="black"/>
                </a:solidFill>
              </a:rPr>
              <a:t>за единицу товара по каждой предлагаемой участником закупки позиции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</a:rPr>
              <a:t>положение о том, что ответственность за достоверность сведений о стране происхождения </a:t>
            </a:r>
            <a:r>
              <a:rPr lang="ru-RU" sz="2400" dirty="0" smtClean="0">
                <a:solidFill>
                  <a:prstClr val="black"/>
                </a:solidFill>
              </a:rPr>
              <a:t>товара </a:t>
            </a:r>
            <a:r>
              <a:rPr lang="ru-RU" sz="2400" dirty="0">
                <a:solidFill>
                  <a:prstClr val="black"/>
                </a:solidFill>
              </a:rPr>
              <a:t>несет участник </a:t>
            </a:r>
            <a:r>
              <a:rPr lang="ru-RU" sz="2400" dirty="0" smtClean="0">
                <a:solidFill>
                  <a:prstClr val="black"/>
                </a:solidFill>
              </a:rPr>
              <a:t>закупки</a:t>
            </a:r>
            <a:endParaRPr lang="ru-RU" sz="2400" dirty="0">
              <a:solidFill>
                <a:prstClr val="black"/>
              </a:solidFill>
            </a:endParaRP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45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3399"/>
                </a:solidFill>
              </a:rPr>
              <a:t>Приказ от 25 марта 2014 г. № 155</a:t>
            </a:r>
            <a:br>
              <a:rPr lang="ru-RU" sz="3600" dirty="0">
                <a:solidFill>
                  <a:srgbClr val="003399"/>
                </a:solidFill>
              </a:rPr>
            </a:br>
            <a:r>
              <a:rPr lang="ru-RU" sz="2000" b="0" i="1" dirty="0" smtClean="0"/>
              <a:t>(принцип применения при проведении запроса котировок)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1750" dirty="0" smtClean="0">
                <a:solidFill>
                  <a:prstClr val="black"/>
                </a:solidFill>
              </a:rPr>
              <a:t>Аналогия с конкурсами - преференция применяется исключительно на этапе оценки заявок: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prstClr val="black"/>
                </a:solidFill>
              </a:rPr>
              <a:t>Цена контракта в заявке, содержащей предложение о поставке «отечественных» товаров (Россия, Белоруссия, Казахстан, Армения), снижается на 15 %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50" dirty="0" smtClean="0">
                <a:solidFill>
                  <a:prstClr val="black"/>
                </a:solidFill>
              </a:rPr>
              <a:t>При этом контракт </a:t>
            </a:r>
            <a:r>
              <a:rPr lang="ru-RU" sz="1750" dirty="0">
                <a:solidFill>
                  <a:prstClr val="black"/>
                </a:solidFill>
              </a:rPr>
              <a:t>заключается по </a:t>
            </a:r>
            <a:r>
              <a:rPr lang="ru-RU" sz="1750" dirty="0" smtClean="0">
                <a:solidFill>
                  <a:prstClr val="black"/>
                </a:solidFill>
              </a:rPr>
              <a:t>цене, </a:t>
            </a:r>
            <a:r>
              <a:rPr lang="ru-RU" sz="1750" dirty="0">
                <a:solidFill>
                  <a:prstClr val="black"/>
                </a:solidFill>
              </a:rPr>
              <a:t>предложенной участником </a:t>
            </a:r>
            <a:r>
              <a:rPr lang="ru-RU" sz="1750" dirty="0" smtClean="0">
                <a:solidFill>
                  <a:prstClr val="black"/>
                </a:solidFill>
              </a:rPr>
              <a:t>в котировочной заявке</a:t>
            </a:r>
          </a:p>
          <a:p>
            <a:pPr marL="0" lvl="0" indent="0" algn="just"/>
            <a:r>
              <a:rPr lang="ru-RU" sz="1750" dirty="0" smtClean="0">
                <a:solidFill>
                  <a:prstClr val="black"/>
                </a:solidFill>
              </a:rPr>
              <a:t>Например:</a:t>
            </a:r>
          </a:p>
          <a:p>
            <a:pPr marL="0" lvl="0" indent="0" algn="just"/>
            <a:endParaRPr lang="ru-RU" sz="1800" dirty="0">
              <a:solidFill>
                <a:prstClr val="black"/>
              </a:solidFill>
            </a:endParaRPr>
          </a:p>
          <a:p>
            <a:pPr marL="0" lvl="0" indent="0" algn="just"/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 algn="just"/>
            <a:endParaRPr lang="ru-RU" sz="1800" dirty="0">
              <a:solidFill>
                <a:prstClr val="black"/>
              </a:solidFill>
            </a:endParaRPr>
          </a:p>
          <a:p>
            <a:pPr marL="0" lvl="0" indent="0" algn="just"/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 algn="just"/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 algn="just"/>
            <a:endParaRPr lang="ru-RU" sz="1800" dirty="0">
              <a:solidFill>
                <a:prstClr val="black"/>
              </a:solidFill>
            </a:endParaRPr>
          </a:p>
          <a:p>
            <a:r>
              <a:rPr lang="ru-RU" sz="1800" dirty="0" smtClean="0"/>
              <a:t>Победитель – заявка № 1, но контракт с участником будет заключен по цене = 100 000 рублей.  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655805"/>
              </p:ext>
            </p:extLst>
          </p:nvPr>
        </p:nvGraphicFramePr>
        <p:xfrm>
          <a:off x="539552" y="3573016"/>
          <a:ext cx="828092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419"/>
                <a:gridCol w="2871029"/>
                <a:gridCol w="1584176"/>
                <a:gridCol w="2664296"/>
              </a:tblGrid>
              <a:tr h="139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Кол-во заявок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Наличие предложения о поставке «отечественного» товара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Цена контракта в заявке,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Цена с учетом преференций для целей оценки заявок и выбора победителя,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9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100 000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85 000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39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90 000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90 000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13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820472" cy="782960"/>
          </a:xfrm>
        </p:spPr>
        <p:txBody>
          <a:bodyPr/>
          <a:lstStyle/>
          <a:p>
            <a:r>
              <a:rPr lang="ru-RU" sz="2400" dirty="0">
                <a:solidFill>
                  <a:srgbClr val="003399"/>
                </a:solidFill>
                <a:ea typeface="Arial" charset="0"/>
              </a:rPr>
              <a:t>Постановление Правительства РФ от 24.12.2013 № 1224 </a:t>
            </a:r>
            <a:r>
              <a:rPr lang="ru-RU" sz="2000" dirty="0" smtClean="0">
                <a:ea typeface="Arial" charset="0"/>
              </a:rPr>
              <a:t>(запреты в сфере обороны страны и безопасности государства)</a:t>
            </a:r>
            <a:endParaRPr lang="ru-RU" sz="2000" dirty="0">
              <a:ea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04041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kumimoji="1" lang="ru-RU" sz="2400" dirty="0" smtClean="0">
                <a:ea typeface="Arial" charset="0"/>
              </a:rPr>
              <a:t>Действует с 3 января 2014 г. </a:t>
            </a:r>
            <a:r>
              <a:rPr kumimoji="1" lang="ru-RU" sz="2000" i="1" dirty="0" smtClean="0">
                <a:ea typeface="Arial" charset="0"/>
              </a:rPr>
              <a:t>(но аналогичное постановление действовало ранее при Законе № 94-ФЗ)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kumimoji="1" lang="ru-RU" sz="2400" dirty="0" smtClean="0">
                <a:ea typeface="Arial" charset="0"/>
              </a:rPr>
              <a:t>Принцип: </a:t>
            </a:r>
          </a:p>
          <a:p>
            <a:pPr marL="355600" indent="0" algn="just"/>
            <a:r>
              <a:rPr kumimoji="1" lang="ru-RU" sz="2400" i="1" dirty="0" smtClean="0">
                <a:ea typeface="Arial" charset="0"/>
              </a:rPr>
              <a:t>закупка </a:t>
            </a:r>
            <a:r>
              <a:rPr kumimoji="1" lang="ru-RU" sz="2400" i="1" dirty="0">
                <a:ea typeface="Arial" charset="0"/>
              </a:rPr>
              <a:t>определенного технологического оборудования (и комплектующих к нему) иностранного производства допускается только в случае, если на территории России отсутствуют </a:t>
            </a:r>
            <a:r>
              <a:rPr kumimoji="1" lang="ru-RU" sz="2400" i="1" dirty="0" smtClean="0">
                <a:ea typeface="Arial" charset="0"/>
              </a:rPr>
              <a:t>аналоги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kumimoji="1" lang="ru-RU" sz="2400" dirty="0">
                <a:solidFill>
                  <a:prstClr val="black"/>
                </a:solidFill>
              </a:rPr>
              <a:t>«Отсутствие производства» </a:t>
            </a:r>
            <a:r>
              <a:rPr kumimoji="1" lang="ru-RU" sz="2400" dirty="0" smtClean="0">
                <a:solidFill>
                  <a:prstClr val="black"/>
                </a:solidFill>
              </a:rPr>
              <a:t>подтверждает </a:t>
            </a:r>
            <a:r>
              <a:rPr kumimoji="1" lang="ru-RU" sz="2400" dirty="0">
                <a:solidFill>
                  <a:prstClr val="black"/>
                </a:solidFill>
              </a:rPr>
              <a:t>Минпромторг России путем выдачи заключения</a:t>
            </a:r>
          </a:p>
          <a:p>
            <a:pPr algn="just">
              <a:buFont typeface="Arial" panose="020B0604020202020204" pitchFamily="34" charset="0"/>
              <a:buChar char="•"/>
            </a:pPr>
            <a:endParaRPr kumimoji="1" lang="ru-RU" sz="2400" dirty="0" smtClean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1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3399"/>
                </a:solidFill>
              </a:rPr>
              <a:t>Постановление </a:t>
            </a:r>
            <a:r>
              <a:rPr lang="ru-RU" sz="2400" dirty="0">
                <a:solidFill>
                  <a:srgbClr val="003399"/>
                </a:solidFill>
              </a:rPr>
              <a:t>Правительства РФ </a:t>
            </a:r>
            <a:r>
              <a:rPr lang="ru-RU" sz="2400" dirty="0" smtClean="0">
                <a:solidFill>
                  <a:srgbClr val="003399"/>
                </a:solidFill>
              </a:rPr>
              <a:t>от </a:t>
            </a:r>
            <a:r>
              <a:rPr lang="ru-RU" sz="2400" dirty="0">
                <a:solidFill>
                  <a:srgbClr val="003399"/>
                </a:solidFill>
              </a:rPr>
              <a:t>14.07.2014 № </a:t>
            </a:r>
            <a:r>
              <a:rPr lang="ru-RU" sz="2400" dirty="0" smtClean="0">
                <a:solidFill>
                  <a:srgbClr val="003399"/>
                </a:solidFill>
              </a:rPr>
              <a:t>656 </a:t>
            </a:r>
            <a:br>
              <a:rPr lang="ru-RU" sz="2400" dirty="0" smtClean="0">
                <a:solidFill>
                  <a:srgbClr val="003399"/>
                </a:solidFill>
              </a:rPr>
            </a:br>
            <a:r>
              <a:rPr lang="ru-RU" sz="2000" dirty="0" smtClean="0"/>
              <a:t>(</a:t>
            </a:r>
            <a:r>
              <a:rPr lang="ru-RU" sz="2000" dirty="0"/>
              <a:t>запрет в отношении товаров машиностроения 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Действует с 16 </a:t>
            </a:r>
            <a:r>
              <a:rPr lang="ru-RU" sz="2400" dirty="0"/>
              <a:t>июля 2014 г.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Распространяется на всех заказчиков, которые руководствуются Законом № 44-ФЗ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/>
              <a:t>Распространяются на конкурентные и неконкурентные способы закупок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Принцип:</a:t>
            </a:r>
          </a:p>
          <a:p>
            <a:pPr marL="355600" indent="0" algn="just">
              <a:buNone/>
            </a:pPr>
            <a:r>
              <a:rPr lang="ru-RU" sz="2400" i="1" dirty="0" smtClean="0"/>
              <a:t>закупать </a:t>
            </a:r>
            <a:r>
              <a:rPr lang="ru-RU" sz="2400" i="1" dirty="0"/>
              <a:t>иностранный </a:t>
            </a:r>
            <a:r>
              <a:rPr lang="ru-RU" sz="2400" i="1" dirty="0" smtClean="0"/>
              <a:t>товар машиностроения </a:t>
            </a:r>
            <a:r>
              <a:rPr lang="ru-RU" sz="2400" i="1" dirty="0"/>
              <a:t>по </a:t>
            </a:r>
            <a:r>
              <a:rPr lang="ru-RU" sz="2400" i="1" dirty="0" smtClean="0"/>
              <a:t>перечню (</a:t>
            </a:r>
            <a:r>
              <a:rPr lang="ru-RU" sz="2400" i="1" dirty="0"/>
              <a:t>кроме Казахстана, Белоруссии и Армении)</a:t>
            </a:r>
            <a:r>
              <a:rPr lang="ru-RU" sz="2400" i="1" dirty="0" smtClean="0"/>
              <a:t> </a:t>
            </a:r>
            <a:r>
              <a:rPr lang="ru-RU" sz="2400" b="1" i="1" dirty="0"/>
              <a:t>не допускается</a:t>
            </a:r>
            <a:r>
              <a:rPr lang="ru-RU" sz="2400" i="1" dirty="0"/>
              <a:t>, независимо от наличия или отсутствия отечественных </a:t>
            </a:r>
            <a:r>
              <a:rPr lang="ru-RU" sz="2400" i="1" dirty="0" smtClean="0"/>
              <a:t>аналогов</a:t>
            </a:r>
          </a:p>
          <a:p>
            <a:pPr marL="0" indent="0" algn="just">
              <a:buNone/>
            </a:pPr>
            <a:r>
              <a:rPr lang="ru-RU" sz="1800" i="1" dirty="0" smtClean="0"/>
              <a:t>Товар </a:t>
            </a:r>
            <a:r>
              <a:rPr lang="ru-RU" sz="1800" i="1" dirty="0"/>
              <a:t>либо должен быть произведен на территории России, Белоруссии, Казахстана, Армении, либо определенное количество операций по сборке такого товара должно быть осуществлено на территории указанных государств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2959</Words>
  <Application>Microsoft Office PowerPoint</Application>
  <PresentationFormat>Экран (4:3)</PresentationFormat>
  <Paragraphs>242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2_Тема Office</vt:lpstr>
      <vt:lpstr> Импортозамещение: реализация в госзакупках</vt:lpstr>
      <vt:lpstr>Ограничения на закупку  иностранной продукции</vt:lpstr>
      <vt:lpstr>Еще планируются…</vt:lpstr>
      <vt:lpstr>Приказ от 25 марта 2014 г. № 155 (с учетом изменений) </vt:lpstr>
      <vt:lpstr>Приказ № 155 не применяется, если: (на примере запроса котировок)</vt:lpstr>
      <vt:lpstr> Для целей реализации Приказа № 155 рекомендуется устанавливать в извещении о проведении запроса котировок: </vt:lpstr>
      <vt:lpstr>Приказ от 25 марта 2014 г. № 155 (принцип применения при проведении запроса котировок) </vt:lpstr>
      <vt:lpstr>Постановление Правительства РФ от 24.12.2013 № 1224 (запреты в сфере обороны страны и безопасности государства)</vt:lpstr>
      <vt:lpstr>Постановление Правительства РФ от 14.07.2014 № 656  (запрет в отношении товаров машиностроения )</vt:lpstr>
      <vt:lpstr>Постановление Правительства РФ от 14.07.2014 № 656  (запрет в отношении товаров машиностроения )</vt:lpstr>
      <vt:lpstr>Закупаем товары машиностроения  из группы 1</vt:lpstr>
      <vt:lpstr>Закупаем товары машиностроения  из группы 2</vt:lpstr>
      <vt:lpstr>Закупаем товары машиностроения  из группы 3</vt:lpstr>
      <vt:lpstr>Постановление Правительства РФ от 11.08.2014 № 791 (запрет в отношении товаров легкой промышленности)</vt:lpstr>
      <vt:lpstr>Постановление Правительства РФ от 11.08.2014 № 791 (запрет в отношении товаров легкой промышленности)</vt:lpstr>
      <vt:lpstr>Вопросы (постановление № 791):</vt:lpstr>
      <vt:lpstr>Постановление Правительства РФ от 05.02.2015 № 102 (ограничение допуска иностранных мед. изделий)</vt:lpstr>
      <vt:lpstr>ОГРАНИЧЕНИЕ допуска иностранных мед. изделий  Принцип – «третий лишний»</vt:lpstr>
      <vt:lpstr>Вопросы (постановление № 102):</vt:lpstr>
      <vt:lpstr>Вопросы (постановление № 102):</vt:lpstr>
      <vt:lpstr>Планируемые изменения постановления № 102</vt:lpstr>
      <vt:lpstr>Где должны быть сведения о применении запретов, ограничений, преимуществ</vt:lpstr>
      <vt:lpstr>Реализация  принципа профессионализма  в контрактной системе</vt:lpstr>
      <vt:lpstr>Основные требования Закона № 44-ФЗ</vt:lpstr>
      <vt:lpstr>Примерный объем потребности в обучении специалистов в сфере закупок</vt:lpstr>
      <vt:lpstr>Методические рекомендации по реализации ДПО повышения квалификации  в сфере закупок</vt:lpstr>
      <vt:lpstr>Минимальная продолжительность программ повышения квалификации установлена на основании:</vt:lpstr>
      <vt:lpstr>Независимая оценка качества  образовательных услуг</vt:lpstr>
      <vt:lpstr>Система сертификации  в сфере закупок</vt:lpstr>
      <vt:lpstr>Отдельные стандарты сертификации и объекты сертификации</vt:lpstr>
      <vt:lpstr>Стандарты сертификации и объекты сертификации</vt:lpstr>
      <vt:lpstr>Уже сертифицированы:</vt:lpstr>
      <vt:lpstr>Знаки сертификации</vt:lpstr>
      <vt:lpstr>Нагрудный знак  специалиста в сфере закупок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Институт госзакупок www.roszakupki.ru</dc:creator>
  <cp:lastModifiedBy>Uzer</cp:lastModifiedBy>
  <cp:revision>619</cp:revision>
  <cp:lastPrinted>2015-02-18T11:26:58Z</cp:lastPrinted>
  <dcterms:created xsi:type="dcterms:W3CDTF">2012-08-08T05:24:35Z</dcterms:created>
  <dcterms:modified xsi:type="dcterms:W3CDTF">2015-05-20T23:18:13Z</dcterms:modified>
</cp:coreProperties>
</file>