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2" r:id="rId4"/>
    <p:sldId id="290" r:id="rId5"/>
    <p:sldId id="291" r:id="rId6"/>
    <p:sldId id="294" r:id="rId7"/>
    <p:sldId id="264" r:id="rId8"/>
    <p:sldId id="296" r:id="rId9"/>
    <p:sldId id="297" r:id="rId10"/>
    <p:sldId id="29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68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3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9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0C4F-6C26-4420-931A-2089E202832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106658/" TargetMode="External"/><Relationship Id="rId2" Type="http://schemas.openxmlformats.org/officeDocument/2006/relationships/hyperlink" Target="https://base.garant.ru/70106658/00cfe3602830d7b2aff92d8371707221/#block_1000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31592"/>
            <a:ext cx="5184576" cy="14798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2700" marR="5080" algn="ctr">
              <a:lnSpc>
                <a:spcPct val="110300"/>
              </a:lnSpc>
              <a:spcBef>
                <a:spcPts val="9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Постановление Правительства РФ от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июля 2015 г. N 719</a:t>
            </a:r>
          </a:p>
        </p:txBody>
      </p:sp>
    </p:spTree>
    <p:extLst>
      <p:ext uri="{BB962C8B-B14F-4D97-AF65-F5344CB8AC3E}">
        <p14:creationId xmlns:p14="http://schemas.microsoft.com/office/powerpoint/2010/main" val="24969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Порядок включения радиоэлектронной продукции в реестр и ее исключения из реестра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18" y="1760117"/>
            <a:ext cx="6624736" cy="1751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Министерство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промышленности и торговли Российской Федерации включает в реестр радиоэлектронную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продукцию,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отношении которой выдано заключение о подтверждении производства, и размещает сведения о радиоэлектронной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продукции 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реестре в срок не позднее 3 рабочих дней со дня выдачи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заключения.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подтверждения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12801"/>
            <a:ext cx="6624736" cy="378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Установить, что критериями подтверждения производства промышленной продукции на территории Российской Федерации являются: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наличие специального инвестиционного контракта, заключенного инвестором и Российской Федерацией или Российской Федерацией и субъектом Российской Федерации и (или) муниципальным образованием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наличие акта экспертизы Торгово-промышленной палаты Российской Федерации о соответствии производимой промышленной продукции требованиям, предусмотренным приложением к настоящему постановлению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наличие сертификата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форме СТ-1.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4176" y="91556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экспертизы ТПП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12801"/>
            <a:ext cx="6624736" cy="378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Приказ Торгово-промышленной палаты РФ от 28 апреля 2016 г. № 33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Положении о порядке выдачи актов экспертизы о соответствии производимой промышленной продукции требованиям, предъявляемым в целях ее отнесения к продукции, произведенной в Российской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Федерации»</a:t>
            </a:r>
          </a:p>
          <a:p>
            <a:pPr marL="0" indent="0" algn="just">
              <a:buNone/>
            </a:pPr>
            <a:endParaRPr lang="ru-RU" sz="19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Акты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выдают уполномоченные торгово-промышленные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палаты.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акта - 1 год.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получения акта подается заявление и ряд документов.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Утверждена форма акта.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4176" y="91556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выдачи заключения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12801"/>
            <a:ext cx="6624736" cy="37818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Заключение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выдается на основании заявления о выдаче заключения (далее - заявление), представляемого в Министерство промышленности и торговли Российской Федерации субъектом деятельности в сфере промышленности (далее - заявитель).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Выдача заключения осуществляется на безвозмездной основе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По результатам проверки документов, указанной в пункте 6 настоящих Правил, Министерство промышленности и торговли Российской Федерации в течение 5 рабочих дней: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выдает заключение;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отказывает в выдаче заключения с указанием причин такого отказа в случае, если заявление представлено с нарушением требований, предусмотренных пунктами 3 - 5 настоящих Правил.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Заключение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действительно в течение 1 года со дня его выдачи.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4176" y="91556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Совокупное количество баллов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918" y="916730"/>
            <a:ext cx="6624736" cy="37818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целей осуществления закупок продукции автомобилестроения для обеспечения государственных и муниципальных нужд в рамках Федерального закона "О контрактной системе в сфере закупок товаров, работ, услуг для обеспечения государственных и муниципальных нужд" при производстве каждой единицы продукции автомобилестроения должны выполняться операции (условия), которые в соответствии с требованиями, указанными в разделе II настоящего приложения, оцениваются совокупным количеством баллов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(с 1 января 2021 г. не менее 3200 баллов, с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января 2023 г. не менее 4500 баллов, с 1 января 2025 г. не менее 5500 баллов (для автомобилей легковых, легких коммерческих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автомобилей).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926" y="91673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Совокупное количество баллов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13311"/>
              </p:ext>
            </p:extLst>
          </p:nvPr>
        </p:nvGraphicFramePr>
        <p:xfrm>
          <a:off x="685800" y="915988"/>
          <a:ext cx="6556846" cy="3700462"/>
        </p:xfrm>
        <a:graphic>
          <a:graphicData uri="http://schemas.openxmlformats.org/drawingml/2006/table">
            <a:tbl>
              <a:tblPr/>
              <a:tblGrid>
                <a:gridCol w="1126067"/>
                <a:gridCol w="1917164"/>
                <a:gridCol w="3513615"/>
              </a:tblGrid>
              <a:tr h="3700462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из 29.10.2</a:t>
                      </a:r>
                    </a:p>
                  </a:txBody>
                  <a:tcPr marL="30508" marR="30508" marT="15254" marB="15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100" dirty="0">
                          <a:effectLst/>
                        </a:rPr>
                        <a:t>Средства транспортные и их шасси в соответствии с </a:t>
                      </a:r>
                      <a:r>
                        <a:rPr lang="ru-RU" sz="110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техническим регламентом</a:t>
                      </a:r>
                      <a:r>
                        <a:rPr lang="ru-RU" sz="1100" dirty="0">
                          <a:effectLst/>
                        </a:rPr>
                        <a:t> Таможенного союза "О безопасности колесных транспортных средств" (ТР ТС 018/2011), принятым </a:t>
                      </a:r>
                      <a:r>
                        <a:rPr lang="ru-RU" sz="11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решением</a:t>
                      </a:r>
                      <a:r>
                        <a:rPr lang="ru-RU" sz="1100" dirty="0">
                          <a:effectLst/>
                        </a:rPr>
                        <a:t> Комиссии таможенного союза от 9 декабря 2011 г. N 877, относящиеся к категории транспортных средств M</a:t>
                      </a:r>
                      <a:r>
                        <a:rPr lang="ru-RU" sz="1100" baseline="-25000" dirty="0">
                          <a:effectLst/>
                        </a:rPr>
                        <a:t> 1</a:t>
                      </a:r>
                      <a:r>
                        <a:rPr lang="ru-RU" sz="1100" dirty="0">
                          <a:effectLst/>
                        </a:rPr>
                        <a:t>, M</a:t>
                      </a:r>
                      <a:r>
                        <a:rPr lang="ru-RU" sz="1100" baseline="-25000" dirty="0">
                          <a:effectLst/>
                        </a:rPr>
                        <a:t> 1</a:t>
                      </a:r>
                      <a:r>
                        <a:rPr lang="ru-RU" sz="1100" dirty="0">
                          <a:effectLst/>
                        </a:rPr>
                        <a:t>G (далее - автомобили легковые)</a:t>
                      </a:r>
                    </a:p>
                  </a:txBody>
                  <a:tcPr marL="30508" marR="30508" marT="15254" marB="15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900" dirty="0">
                          <a:effectLst/>
                        </a:rPr>
                        <a:t>выполнение на территории Российской Федерации следующих операций (условий) (при наличии): сварка кузова (кабины) (400 баллов); окраска кузова (кабины) (500 баллов)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детали кузова (кабины): выполнение одного из следующих условий: штамповка (процент общей массы черного кузова (кабины), включая штампованные навесные узлы кузова (кабины)) - не менее 30 процентов (100 баллов, кроме автобусов; 30 баллов для автобусов); штамповка (процент общей массы черного кузова (кабины), включая штампованные навесные узлы кузова (кабины)) - не менее 50 процентов (200 баллов, кроме автобусов; 65 баллов для автобусов);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штамповка (процент общей массы черного кузова (кабины), включая штампованные навесные узлы кузова (кабины)) - не менее 70 процентов (300 баллов, кроме автобусов; 100 баллов для автобусов); раскрой, резка, гибка труб и листовых материалов (только для каркасного кузова (кабины)) - не менее 80 процентов общей массы черного кузова (100 баллов); выполнение одного из следующих условий: использование российского металла (включая алюминий при наличии) - не менее 50 процентов общей массы черного кузова (кабины, кузова автобуса), включая штампованные навесные узлы кузова (кабины) (150 баллов); использование российского металла (включая алюминий при наличии) - не менее 70 процентов общей массы черного кузова (кабины, кузова автобуса), включая штампованные навесные узлы кузова (кабины) (200 баллов)</a:t>
                      </a:r>
                    </a:p>
                  </a:txBody>
                  <a:tcPr marL="30508" marR="30508" marT="15254" marB="15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3326" y="93039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6929"/>
            <a:ext cx="6851104" cy="493563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Совокупное количество баллов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44349"/>
              </p:ext>
            </p:extLst>
          </p:nvPr>
        </p:nvGraphicFramePr>
        <p:xfrm>
          <a:off x="639763" y="1028700"/>
          <a:ext cx="6624636" cy="360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844"/>
                <a:gridCol w="1164844"/>
                <a:gridCol w="1164844"/>
                <a:gridCol w="1421931"/>
                <a:gridCol w="1708173"/>
              </a:tblGrid>
              <a:tr h="2404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производимой промышленной продукции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 промышленной продукции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по ОК 034 2014 (ОКПД2)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 промышленной продукции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по ТН ВЭД ЕАЭС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совокупном количестве баллов за выполнение (освоение)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территории Российской Федерации таких операций (условий)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соответствии количества баллов достаточного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целей закупок промышленной продукции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</a:tr>
              <a:tr h="1202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Автомобиль SKODA Rapid типа NH, с ДВС CWVA объемом 1598 см3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29.10.22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8703 23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159.0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Не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соответствует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2" marR="143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6929"/>
            <a:ext cx="6851104" cy="493563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Совокупное количество баллов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60400" y="1220787"/>
          <a:ext cx="6648449" cy="284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031"/>
                <a:gridCol w="1169031"/>
                <a:gridCol w="1169031"/>
                <a:gridCol w="1427043"/>
                <a:gridCol w="1714313"/>
              </a:tblGrid>
              <a:tr h="1034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производимой промышленной продукции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 промышленной продукции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по ОК 034 2014 (ОКПД2)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 промышленной продукции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по ТН ВЭД ЕАЭС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совокупном количестве баллов за выполнение (освоение)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территории Российской Федерации таких операций (условий)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соответствии количества баллов достаточного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целей закупок промышленной продукции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</a:tr>
              <a:tr h="1625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Автомобиль RENAULT DUSTER модификаций:  HSRP34, HSRP39; коды версий: B1 4 M3M 5C, B2 4 M3M 5C E2 4 M3M 5C, B3 4 M3M 5C,  B1 4 M3C 5C, B2 4 M3C 5C E2 4 M3C 5C, B3 4 M3C 5C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29.10.21.000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8703 22 109 9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2199.0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Указанное совокупное количество баллов не соответствует целям осуществления закупок для обеспечения государственных и муниципальных нужд.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64" marR="143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6929"/>
            <a:ext cx="6851104" cy="493563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Совокупное количество баллов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250617"/>
              </p:ext>
            </p:extLst>
          </p:nvPr>
        </p:nvGraphicFramePr>
        <p:xfrm>
          <a:off x="649937" y="1035050"/>
          <a:ext cx="6620812" cy="3533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172"/>
                <a:gridCol w="1164172"/>
                <a:gridCol w="1164172"/>
                <a:gridCol w="1421110"/>
                <a:gridCol w="1707186"/>
              </a:tblGrid>
              <a:tr h="1079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производимой промышленной продукции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 промышленной продукции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по ОК 034 2014 (ОКПД2)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 промышленной продукции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по ТН ВЭД ЕАЭС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совокупном количестве баллов за выполнение (освоение)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территории Российской Федерации таких операций (условий)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 соответствии количества баллов достаточного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целей закупок промышленной продукции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</a:tr>
              <a:tr h="231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Транспортное средство LADA GRANTA, тип 2194, модификация 219470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29.10.22.000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8703 23 194 0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4071.0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Продукция, указанная в заключении, набирает максимум 4071 балл. При этом, продукция, указанная в группах с 1 по 9 и с 11 по 17 приложения к заключению, соответствует целям осуществления закупок для обеспечения государственных и муниципальных нужд; группа продукции 10 не соответствует целям осуществления закупок для обеспечения государственных и муниципальных нужд.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99" marR="149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8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Дизайн-карандаш FE</Template>
  <TotalTime>1529</TotalTime>
  <Words>760</Words>
  <Application>Microsoft Office PowerPoint</Application>
  <PresentationFormat>Экран (16:9)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Критерии подтверждения</vt:lpstr>
      <vt:lpstr>Акт экспертизы ТПП</vt:lpstr>
      <vt:lpstr>Правила выдачи заключения</vt:lpstr>
      <vt:lpstr>Совокупное количество баллов</vt:lpstr>
      <vt:lpstr>Совокупное количество баллов</vt:lpstr>
      <vt:lpstr>Совокупное количество баллов</vt:lpstr>
      <vt:lpstr>Совокупное количество баллов</vt:lpstr>
      <vt:lpstr>Совокупное количество баллов</vt:lpstr>
      <vt:lpstr>Порядок включения радиоэлектронной продукции в реестр и ее исключения из реестра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Магданов Ильнар Илдарович</dc:creator>
  <cp:lastModifiedBy>Чернов Дмитрий Андреевич</cp:lastModifiedBy>
  <cp:revision>124</cp:revision>
  <dcterms:created xsi:type="dcterms:W3CDTF">2020-07-02T12:15:55Z</dcterms:created>
  <dcterms:modified xsi:type="dcterms:W3CDTF">2022-05-13T11:38:07Z</dcterms:modified>
</cp:coreProperties>
</file>